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6"/>
  </p:notesMasterIdLst>
  <p:handoutMasterIdLst>
    <p:handoutMasterId r:id="rId7"/>
  </p:handoutMasterIdLst>
  <p:sldIdLst>
    <p:sldId id="362" r:id="rId2"/>
    <p:sldId id="359" r:id="rId3"/>
    <p:sldId id="361" r:id="rId4"/>
    <p:sldId id="358" r:id="rId5"/>
  </p:sldIdLst>
  <p:sldSz cx="9540875" cy="7380288"/>
  <p:notesSz cx="6797675" cy="9928225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9900CC"/>
    <a:srgbClr val="CC99FF"/>
    <a:srgbClr val="FFCC99"/>
    <a:srgbClr val="FFCCFF"/>
    <a:srgbClr val="941BB5"/>
    <a:srgbClr val="00FF00"/>
    <a:srgbClr val="0000FF"/>
    <a:srgbClr val="FF00FF"/>
    <a:srgbClr val="99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ลักษณะสีอ่อ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475" autoAdjust="0"/>
    <p:restoredTop sz="97694" autoAdjust="0"/>
  </p:normalViewPr>
  <p:slideViewPr>
    <p:cSldViewPr>
      <p:cViewPr>
        <p:scale>
          <a:sx n="100" d="100"/>
          <a:sy n="100" d="100"/>
        </p:scale>
        <p:origin x="48" y="66"/>
      </p:cViewPr>
      <p:guideLst>
        <p:guide orient="horz" pos="2326"/>
        <p:guide pos="30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446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48" tIns="45274" rIns="90548" bIns="45274" numCol="1" anchor="t" anchorCtr="0" compatLnSpc="1">
            <a:prstTxWarp prst="textNoShape">
              <a:avLst/>
            </a:prstTxWarp>
          </a:bodyPr>
          <a:lstStyle>
            <a:lvl1pPr algn="l" defTabSz="90482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5257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488" y="1"/>
            <a:ext cx="29446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48" tIns="45274" rIns="90548" bIns="45274" numCol="1" anchor="t" anchorCtr="0" compatLnSpc="1">
            <a:prstTxWarp prst="textNoShape">
              <a:avLst/>
            </a:prstTxWarp>
          </a:bodyPr>
          <a:lstStyle>
            <a:lvl1pPr algn="r" defTabSz="904820">
              <a:defRPr sz="1200">
                <a:latin typeface="Arial" pitchFamily="34" charset="0"/>
              </a:defRPr>
            </a:lvl1pPr>
          </a:lstStyle>
          <a:p>
            <a:fld id="{0DAE2CCD-B2B0-48A7-85D6-FFDA34B2C344}" type="datetimeFigureOut">
              <a:rPr lang="th-TH"/>
              <a:pPr/>
              <a:t>09/12/57</a:t>
            </a:fld>
            <a:endParaRPr lang="th-TH"/>
          </a:p>
        </p:txBody>
      </p:sp>
      <p:sp>
        <p:nvSpPr>
          <p:cNvPr id="15258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30226"/>
            <a:ext cx="29446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48" tIns="45274" rIns="90548" bIns="45274" numCol="1" anchor="b" anchorCtr="0" compatLnSpc="1">
            <a:prstTxWarp prst="textNoShape">
              <a:avLst/>
            </a:prstTxWarp>
          </a:bodyPr>
          <a:lstStyle>
            <a:lvl1pPr algn="l" defTabSz="90482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5258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488" y="9430226"/>
            <a:ext cx="29446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48" tIns="45274" rIns="90548" bIns="45274" numCol="1" anchor="b" anchorCtr="0" compatLnSpc="1">
            <a:prstTxWarp prst="textNoShape">
              <a:avLst/>
            </a:prstTxWarp>
          </a:bodyPr>
          <a:lstStyle>
            <a:lvl1pPr algn="r" defTabSz="90482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2EF3AF63-C676-4F51-B83A-B357C265C24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446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48" tIns="45274" rIns="90548" bIns="45274" numCol="1" anchor="t" anchorCtr="0" compatLnSpc="1">
            <a:prstTxWarp prst="textNoShape">
              <a:avLst/>
            </a:prstTxWarp>
          </a:bodyPr>
          <a:lstStyle>
            <a:lvl1pPr algn="l" defTabSz="90482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4438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488" y="1"/>
            <a:ext cx="29446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48" tIns="45274" rIns="90548" bIns="45274" numCol="1" anchor="t" anchorCtr="0" compatLnSpc="1">
            <a:prstTxWarp prst="textNoShape">
              <a:avLst/>
            </a:prstTxWarp>
          </a:bodyPr>
          <a:lstStyle>
            <a:lvl1pPr algn="r" defTabSz="904820">
              <a:defRPr sz="1200">
                <a:latin typeface="Arial" pitchFamily="34" charset="0"/>
              </a:defRPr>
            </a:lvl1pPr>
          </a:lstStyle>
          <a:p>
            <a:fld id="{84C4012E-4562-42C5-94AA-14DF10F28759}" type="datetimeFigureOut">
              <a:rPr lang="th-TH"/>
              <a:pPr/>
              <a:t>09/12/57</a:t>
            </a:fld>
            <a:endParaRPr lang="th-TH"/>
          </a:p>
        </p:txBody>
      </p:sp>
      <p:sp>
        <p:nvSpPr>
          <p:cNvPr id="7172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44538"/>
            <a:ext cx="4816475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4318"/>
            <a:ext cx="5438140" cy="4469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48" tIns="45274" rIns="90548" bIns="452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4439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30226"/>
            <a:ext cx="29446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48" tIns="45274" rIns="90548" bIns="45274" numCol="1" anchor="b" anchorCtr="0" compatLnSpc="1">
            <a:prstTxWarp prst="textNoShape">
              <a:avLst/>
            </a:prstTxWarp>
          </a:bodyPr>
          <a:lstStyle>
            <a:lvl1pPr algn="l" defTabSz="90482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4439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488" y="9430226"/>
            <a:ext cx="29446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48" tIns="45274" rIns="90548" bIns="45274" numCol="1" anchor="b" anchorCtr="0" compatLnSpc="1">
            <a:prstTxWarp prst="textNoShape">
              <a:avLst/>
            </a:prstTxWarp>
          </a:bodyPr>
          <a:lstStyle>
            <a:lvl1pPr algn="r" defTabSz="90482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9116B57D-A690-4A36-B498-BA0E02AA75F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44538"/>
            <a:ext cx="4816475" cy="3725862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14880"/>
            <a:ext cx="4981575" cy="4468813"/>
          </a:xfrm>
          <a:noFill/>
          <a:ln/>
        </p:spPr>
        <p:txBody>
          <a:bodyPr/>
          <a:lstStyle/>
          <a:p>
            <a:endParaRPr lang="th-TH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44538"/>
            <a:ext cx="4816475" cy="3725862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14880"/>
            <a:ext cx="4981575" cy="4468813"/>
          </a:xfrm>
          <a:noFill/>
          <a:ln/>
        </p:spPr>
        <p:txBody>
          <a:bodyPr/>
          <a:lstStyle/>
          <a:p>
            <a:endParaRPr lang="th-TH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10490918-D972-4939-8BFA-04D7FAE1AFB0}" type="slidenum">
              <a:rPr lang="en-US"/>
              <a:pPr>
                <a:defRPr/>
              </a:pPr>
              <a:t>4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44538"/>
            <a:ext cx="4816475" cy="3725862"/>
          </a:xfrm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476" y="4714317"/>
            <a:ext cx="4980726" cy="4469292"/>
          </a:xfrm>
          <a:noFill/>
          <a:ln/>
        </p:spPr>
        <p:txBody>
          <a:bodyPr/>
          <a:lstStyle/>
          <a:p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173288" y="317500"/>
            <a:ext cx="7121525" cy="5762625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2" y="187"/>
              <a:ext cx="4300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736"/>
                      <a:gd name="T25" fmla="*/ 0 h 504"/>
                      <a:gd name="T26" fmla="*/ 2736 w 2736"/>
                      <a:gd name="T27" fmla="*/ 504 h 50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rot="10800000" vert="eaVert"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769"/>
                      <a:gd name="T37" fmla="*/ 0 h 791"/>
                      <a:gd name="T38" fmla="*/ 1769 w 1769"/>
                      <a:gd name="T39" fmla="*/ 791 h 79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rot="10800000" vert="eaVert"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2736"/>
                        <a:gd name="T25" fmla="*/ 0 h 504"/>
                        <a:gd name="T26" fmla="*/ 2736 w 2736"/>
                        <a:gd name="T27" fmla="*/ 504 h 504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769"/>
                        <a:gd name="T37" fmla="*/ 0 h 791"/>
                        <a:gd name="T38" fmla="*/ 1769 w 1769"/>
                        <a:gd name="T39" fmla="*/ 791 h 791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rot="10800000" vert="eaVert" wrap="none" lIns="91404" tIns="45702" rIns="91404" bIns="45702" anchor="ctr"/>
                    <a:lstStyle/>
                    <a:p>
                      <a:pPr>
                        <a:defRPr/>
                      </a:pPr>
                      <a:endParaRPr lang="th-TH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T0" fmla="*/ 2567 w 36729"/>
                      <a:gd name="T1" fmla="*/ 990 h 21600"/>
                      <a:gd name="T2" fmla="*/ 0 w 36729"/>
                      <a:gd name="T3" fmla="*/ 1155 h 21600"/>
                      <a:gd name="T4" fmla="*/ 1246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36729"/>
                      <a:gd name="T10" fmla="*/ 0 h 21600"/>
                      <a:gd name="T11" fmla="*/ 36729 w 36729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rot="10800000"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T0" fmla="*/ 0 w 30473"/>
                      <a:gd name="T1" fmla="*/ 203 h 22305"/>
                      <a:gd name="T2" fmla="*/ 2015 w 30473"/>
                      <a:gd name="T3" fmla="*/ 2379 h 22305"/>
                      <a:gd name="T4" fmla="*/ 587 w 30473"/>
                      <a:gd name="T5" fmla="*/ 2304 h 22305"/>
                      <a:gd name="T6" fmla="*/ 0 60000 65536"/>
                      <a:gd name="T7" fmla="*/ 0 60000 65536"/>
                      <a:gd name="T8" fmla="*/ 0 60000 65536"/>
                      <a:gd name="T9" fmla="*/ 0 w 30473"/>
                      <a:gd name="T10" fmla="*/ 0 h 22305"/>
                      <a:gd name="T11" fmla="*/ 30473 w 30473"/>
                      <a:gd name="T12" fmla="*/ 22305 h 2230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</p:spPr>
                <p:txBody>
                  <a:bodyPr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T0" fmla="*/ 0 w 34812"/>
                      <a:gd name="T1" fmla="*/ 481 h 22305"/>
                      <a:gd name="T2" fmla="*/ 1426 w 34812"/>
                      <a:gd name="T3" fmla="*/ 2379 h 22305"/>
                      <a:gd name="T4" fmla="*/ 541 w 34812"/>
                      <a:gd name="T5" fmla="*/ 2304 h 22305"/>
                      <a:gd name="T6" fmla="*/ 0 60000 65536"/>
                      <a:gd name="T7" fmla="*/ 0 60000 65536"/>
                      <a:gd name="T8" fmla="*/ 0 60000 65536"/>
                      <a:gd name="T9" fmla="*/ 0 w 34812"/>
                      <a:gd name="T10" fmla="*/ 0 h 22305"/>
                      <a:gd name="T11" fmla="*/ 34812 w 34812"/>
                      <a:gd name="T12" fmla="*/ 22305 h 2230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T0" fmla="*/ 0 w 36830"/>
                      <a:gd name="T1" fmla="*/ 670 h 22305"/>
                      <a:gd name="T2" fmla="*/ 2539 w 36830"/>
                      <a:gd name="T3" fmla="*/ 2379 h 22305"/>
                      <a:gd name="T4" fmla="*/ 1050 w 36830"/>
                      <a:gd name="T5" fmla="*/ 2304 h 22305"/>
                      <a:gd name="T6" fmla="*/ 0 60000 65536"/>
                      <a:gd name="T7" fmla="*/ 0 60000 65536"/>
                      <a:gd name="T8" fmla="*/ 0 60000 65536"/>
                      <a:gd name="T9" fmla="*/ 0 w 36830"/>
                      <a:gd name="T10" fmla="*/ 0 h 22305"/>
                      <a:gd name="T11" fmla="*/ 36830 w 36830"/>
                      <a:gd name="T12" fmla="*/ 22305 h 2230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</p:spPr>
                <p:txBody>
                  <a:bodyPr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T0" fmla="*/ 0 w 31881"/>
                      <a:gd name="T1" fmla="*/ 1068 h 21600"/>
                      <a:gd name="T2" fmla="*/ 1850 w 31881"/>
                      <a:gd name="T3" fmla="*/ 518 h 21600"/>
                      <a:gd name="T4" fmla="*/ 1058 w 31881"/>
                      <a:gd name="T5" fmla="*/ 2304 h 21600"/>
                      <a:gd name="T6" fmla="*/ 0 60000 65536"/>
                      <a:gd name="T7" fmla="*/ 0 60000 65536"/>
                      <a:gd name="T8" fmla="*/ 0 60000 65536"/>
                      <a:gd name="T9" fmla="*/ 0 w 31881"/>
                      <a:gd name="T10" fmla="*/ 0 h 21600"/>
                      <a:gd name="T11" fmla="*/ 31881 w 31881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T0" fmla="*/ 0 w 31146"/>
                      <a:gd name="T1" fmla="*/ 481 h 21600"/>
                      <a:gd name="T2" fmla="*/ 764 w 31146"/>
                      <a:gd name="T3" fmla="*/ 1020 h 21600"/>
                      <a:gd name="T4" fmla="*/ 324 w 31146"/>
                      <a:gd name="T5" fmla="*/ 2304 h 21600"/>
                      <a:gd name="T6" fmla="*/ 0 60000 65536"/>
                      <a:gd name="T7" fmla="*/ 0 60000 65536"/>
                      <a:gd name="T8" fmla="*/ 0 60000 65536"/>
                      <a:gd name="T9" fmla="*/ 0 w 31146"/>
                      <a:gd name="T10" fmla="*/ 0 h 21600"/>
                      <a:gd name="T11" fmla="*/ 31146 w 31146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64 h 2368"/>
                      <a:gd name="T2" fmla="*/ 240 w 776"/>
                      <a:gd name="T3" fmla="*/ 16 h 2368"/>
                      <a:gd name="T4" fmla="*/ 96 w 776"/>
                      <a:gd name="T5" fmla="*/ 160 h 2368"/>
                      <a:gd name="T6" fmla="*/ 336 w 776"/>
                      <a:gd name="T7" fmla="*/ 160 h 2368"/>
                      <a:gd name="T8" fmla="*/ 192 w 776"/>
                      <a:gd name="T9" fmla="*/ 304 h 2368"/>
                      <a:gd name="T10" fmla="*/ 384 w 776"/>
                      <a:gd name="T11" fmla="*/ 352 h 2368"/>
                      <a:gd name="T12" fmla="*/ 288 w 776"/>
                      <a:gd name="T13" fmla="*/ 448 h 2368"/>
                      <a:gd name="T14" fmla="*/ 480 w 776"/>
                      <a:gd name="T15" fmla="*/ 496 h 2368"/>
                      <a:gd name="T16" fmla="*/ 384 w 776"/>
                      <a:gd name="T17" fmla="*/ 592 h 2368"/>
                      <a:gd name="T18" fmla="*/ 528 w 776"/>
                      <a:gd name="T19" fmla="*/ 640 h 2368"/>
                      <a:gd name="T20" fmla="*/ 480 w 776"/>
                      <a:gd name="T21" fmla="*/ 736 h 2368"/>
                      <a:gd name="T22" fmla="*/ 576 w 776"/>
                      <a:gd name="T23" fmla="*/ 832 h 2368"/>
                      <a:gd name="T24" fmla="*/ 576 w 776"/>
                      <a:gd name="T25" fmla="*/ 928 h 2368"/>
                      <a:gd name="T26" fmla="*/ 672 w 776"/>
                      <a:gd name="T27" fmla="*/ 1072 h 2368"/>
                      <a:gd name="T28" fmla="*/ 624 w 776"/>
                      <a:gd name="T29" fmla="*/ 1216 h 2368"/>
                      <a:gd name="T30" fmla="*/ 720 w 776"/>
                      <a:gd name="T31" fmla="*/ 1312 h 2368"/>
                      <a:gd name="T32" fmla="*/ 672 w 776"/>
                      <a:gd name="T33" fmla="*/ 1456 h 2368"/>
                      <a:gd name="T34" fmla="*/ 720 w 776"/>
                      <a:gd name="T35" fmla="*/ 1600 h 2368"/>
                      <a:gd name="T36" fmla="*/ 672 w 776"/>
                      <a:gd name="T37" fmla="*/ 1696 h 2368"/>
                      <a:gd name="T38" fmla="*/ 768 w 776"/>
                      <a:gd name="T39" fmla="*/ 1840 h 2368"/>
                      <a:gd name="T40" fmla="*/ 720 w 776"/>
                      <a:gd name="T41" fmla="*/ 1984 h 2368"/>
                      <a:gd name="T42" fmla="*/ 768 w 776"/>
                      <a:gd name="T43" fmla="*/ 2176 h 2368"/>
                      <a:gd name="T44" fmla="*/ 720 w 776"/>
                      <a:gd name="T45" fmla="*/ 2224 h 2368"/>
                      <a:gd name="T46" fmla="*/ 768 w 776"/>
                      <a:gd name="T47" fmla="*/ 2368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776"/>
                      <a:gd name="T73" fmla="*/ 0 h 2368"/>
                      <a:gd name="T74" fmla="*/ 776 w 776"/>
                      <a:gd name="T75" fmla="*/ 2368 h 236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</p:spPr>
                <p:txBody>
                  <a:bodyPr wrap="none" lIns="91404" tIns="45702" rIns="91404" bIns="45702" anchor="ctr"/>
                  <a:lstStyle/>
                  <a:p>
                    <a:pPr>
                      <a:defRPr/>
                    </a:pPr>
                    <a:endParaRPr lang="th-TH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64 h 2368"/>
                    <a:gd name="T2" fmla="*/ 240 w 776"/>
                    <a:gd name="T3" fmla="*/ 16 h 2368"/>
                    <a:gd name="T4" fmla="*/ 96 w 776"/>
                    <a:gd name="T5" fmla="*/ 160 h 2368"/>
                    <a:gd name="T6" fmla="*/ 336 w 776"/>
                    <a:gd name="T7" fmla="*/ 160 h 2368"/>
                    <a:gd name="T8" fmla="*/ 192 w 776"/>
                    <a:gd name="T9" fmla="*/ 304 h 2368"/>
                    <a:gd name="T10" fmla="*/ 384 w 776"/>
                    <a:gd name="T11" fmla="*/ 352 h 2368"/>
                    <a:gd name="T12" fmla="*/ 288 w 776"/>
                    <a:gd name="T13" fmla="*/ 448 h 2368"/>
                    <a:gd name="T14" fmla="*/ 480 w 776"/>
                    <a:gd name="T15" fmla="*/ 496 h 2368"/>
                    <a:gd name="T16" fmla="*/ 384 w 776"/>
                    <a:gd name="T17" fmla="*/ 592 h 2368"/>
                    <a:gd name="T18" fmla="*/ 528 w 776"/>
                    <a:gd name="T19" fmla="*/ 640 h 2368"/>
                    <a:gd name="T20" fmla="*/ 480 w 776"/>
                    <a:gd name="T21" fmla="*/ 736 h 2368"/>
                    <a:gd name="T22" fmla="*/ 576 w 776"/>
                    <a:gd name="T23" fmla="*/ 832 h 2368"/>
                    <a:gd name="T24" fmla="*/ 576 w 776"/>
                    <a:gd name="T25" fmla="*/ 928 h 2368"/>
                    <a:gd name="T26" fmla="*/ 672 w 776"/>
                    <a:gd name="T27" fmla="*/ 1072 h 2368"/>
                    <a:gd name="T28" fmla="*/ 624 w 776"/>
                    <a:gd name="T29" fmla="*/ 1216 h 2368"/>
                    <a:gd name="T30" fmla="*/ 720 w 776"/>
                    <a:gd name="T31" fmla="*/ 1312 h 2368"/>
                    <a:gd name="T32" fmla="*/ 672 w 776"/>
                    <a:gd name="T33" fmla="*/ 1456 h 2368"/>
                    <a:gd name="T34" fmla="*/ 720 w 776"/>
                    <a:gd name="T35" fmla="*/ 1600 h 2368"/>
                    <a:gd name="T36" fmla="*/ 672 w 776"/>
                    <a:gd name="T37" fmla="*/ 1696 h 2368"/>
                    <a:gd name="T38" fmla="*/ 768 w 776"/>
                    <a:gd name="T39" fmla="*/ 1840 h 2368"/>
                    <a:gd name="T40" fmla="*/ 720 w 776"/>
                    <a:gd name="T41" fmla="*/ 1984 h 2368"/>
                    <a:gd name="T42" fmla="*/ 768 w 776"/>
                    <a:gd name="T43" fmla="*/ 2176 h 2368"/>
                    <a:gd name="T44" fmla="*/ 720 w 776"/>
                    <a:gd name="T45" fmla="*/ 2224 h 2368"/>
                    <a:gd name="T46" fmla="*/ 768 w 776"/>
                    <a:gd name="T47" fmla="*/ 2368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776"/>
                    <a:gd name="T73" fmla="*/ 0 h 2368"/>
                    <a:gd name="T74" fmla="*/ 776 w 776"/>
                    <a:gd name="T75" fmla="*/ 2368 h 236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wrap="none" lIns="91404" tIns="45702" rIns="91404" bIns="45702" anchor="ctr"/>
                <a:lstStyle/>
                <a:p>
                  <a:pPr>
                    <a:defRPr/>
                  </a:pPr>
                  <a:endParaRPr lang="th-TH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51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6"/>
                  <a:gd name="T73" fmla="*/ 0 h 2368"/>
                  <a:gd name="T74" fmla="*/ 776 w 776"/>
                  <a:gd name="T75" fmla="*/ 2368 h 23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537 w 21600"/>
                  <a:gd name="T1" fmla="*/ 0 h 21602"/>
                  <a:gd name="T2" fmla="*/ 2121 w 21600"/>
                  <a:gd name="T3" fmla="*/ 2304 h 21602"/>
                  <a:gd name="T4" fmla="*/ 0 w 21600"/>
                  <a:gd name="T5" fmla="*/ 2229 h 21602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2"/>
                  <a:gd name="T11" fmla="*/ 21600 w 21600"/>
                  <a:gd name="T12" fmla="*/ 21602 h 216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137 h 22305"/>
                  <a:gd name="T2" fmla="*/ 1244 w 28940"/>
                  <a:gd name="T3" fmla="*/ 2379 h 22305"/>
                  <a:gd name="T4" fmla="*/ 316 w 28940"/>
                  <a:gd name="T5" fmla="*/ 2304 h 22305"/>
                  <a:gd name="T6" fmla="*/ 0 60000 65536"/>
                  <a:gd name="T7" fmla="*/ 0 60000 65536"/>
                  <a:gd name="T8" fmla="*/ 0 60000 65536"/>
                  <a:gd name="T9" fmla="*/ 0 w 28940"/>
                  <a:gd name="T10" fmla="*/ 0 h 22305"/>
                  <a:gd name="T11" fmla="*/ 28940 w 28940"/>
                  <a:gd name="T12" fmla="*/ 22305 h 2230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T0" fmla="*/ 0 w 34455"/>
                  <a:gd name="T1" fmla="*/ 452 h 22305"/>
                  <a:gd name="T2" fmla="*/ 2375 w 34455"/>
                  <a:gd name="T3" fmla="*/ 2379 h 22305"/>
                  <a:gd name="T4" fmla="*/ 886 w 34455"/>
                  <a:gd name="T5" fmla="*/ 2304 h 22305"/>
                  <a:gd name="T6" fmla="*/ 0 60000 65536"/>
                  <a:gd name="T7" fmla="*/ 0 60000 65536"/>
                  <a:gd name="T8" fmla="*/ 0 60000 65536"/>
                  <a:gd name="T9" fmla="*/ 0 w 34455"/>
                  <a:gd name="T10" fmla="*/ 0 h 22305"/>
                  <a:gd name="T11" fmla="*/ 34455 w 34455"/>
                  <a:gd name="T12" fmla="*/ 22305 h 2230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481 h 22305"/>
                  <a:gd name="T2" fmla="*/ 381 w 34812"/>
                  <a:gd name="T3" fmla="*/ 2379 h 22305"/>
                  <a:gd name="T4" fmla="*/ 145 w 34812"/>
                  <a:gd name="T5" fmla="*/ 2304 h 22305"/>
                  <a:gd name="T6" fmla="*/ 0 60000 65536"/>
                  <a:gd name="T7" fmla="*/ 0 60000 65536"/>
                  <a:gd name="T8" fmla="*/ 0 60000 65536"/>
                  <a:gd name="T9" fmla="*/ 0 w 34812"/>
                  <a:gd name="T10" fmla="*/ 0 h 22305"/>
                  <a:gd name="T11" fmla="*/ 34812 w 34812"/>
                  <a:gd name="T12" fmla="*/ 22305 h 2230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481 h 22305"/>
                  <a:gd name="T2" fmla="*/ 1004 w 34812"/>
                  <a:gd name="T3" fmla="*/ 2379 h 22305"/>
                  <a:gd name="T4" fmla="*/ 381 w 34812"/>
                  <a:gd name="T5" fmla="*/ 2304 h 22305"/>
                  <a:gd name="T6" fmla="*/ 0 60000 65536"/>
                  <a:gd name="T7" fmla="*/ 0 60000 65536"/>
                  <a:gd name="T8" fmla="*/ 0 60000 65536"/>
                  <a:gd name="T9" fmla="*/ 0 w 34812"/>
                  <a:gd name="T10" fmla="*/ 0 h 22305"/>
                  <a:gd name="T11" fmla="*/ 34812 w 34812"/>
                  <a:gd name="T12" fmla="*/ 22305 h 2230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6"/>
                  <a:gd name="T73" fmla="*/ 0 h 2368"/>
                  <a:gd name="T74" fmla="*/ 776 w 776"/>
                  <a:gd name="T75" fmla="*/ 2368 h 23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6"/>
                  <a:gd name="T73" fmla="*/ 0 h 2368"/>
                  <a:gd name="T74" fmla="*/ 776 w 776"/>
                  <a:gd name="T75" fmla="*/ 2368 h 23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rot="10800000"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6"/>
                  <a:gd name="T73" fmla="*/ 0 h 2368"/>
                  <a:gd name="T74" fmla="*/ 776 w 776"/>
                  <a:gd name="T75" fmla="*/ 2368 h 23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6"/>
                  <a:gd name="T73" fmla="*/ 0 h 2368"/>
                  <a:gd name="T74" fmla="*/ 776 w 776"/>
                  <a:gd name="T75" fmla="*/ 2368 h 23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6"/>
                  <a:gd name="T73" fmla="*/ 0 h 2368"/>
                  <a:gd name="T74" fmla="*/ 776 w 776"/>
                  <a:gd name="T75" fmla="*/ 2368 h 23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6"/>
                  <a:gd name="T73" fmla="*/ 0 h 2368"/>
                  <a:gd name="T74" fmla="*/ 776 w 776"/>
                  <a:gd name="T75" fmla="*/ 2368 h 23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6"/>
                  <a:gd name="T73" fmla="*/ 0 h 2368"/>
                  <a:gd name="T74" fmla="*/ 776 w 776"/>
                  <a:gd name="T75" fmla="*/ 2368 h 23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6"/>
                  <a:gd name="T73" fmla="*/ 0 h 2368"/>
                  <a:gd name="T74" fmla="*/ 776 w 776"/>
                  <a:gd name="T75" fmla="*/ 2368 h 23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lIns="91404" tIns="45702" rIns="91404" bIns="45702" anchor="ctr"/>
              <a:lstStyle/>
              <a:p>
                <a:pPr>
                  <a:defRPr/>
                </a:pPr>
                <a:endParaRPr lang="th-TH"/>
              </a:p>
            </p:txBody>
          </p:sp>
        </p:grpSp>
      </p:grpSp>
      <p:sp>
        <p:nvSpPr>
          <p:cNvPr id="204935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715963" y="1966913"/>
            <a:ext cx="8108950" cy="1751012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คลิกเพื่อแก้ไขลักษณะต้นแบบชื่อเรื่อง</a:t>
            </a:r>
          </a:p>
        </p:txBody>
      </p:sp>
      <p:sp>
        <p:nvSpPr>
          <p:cNvPr id="204936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31925" y="4181475"/>
            <a:ext cx="6678613" cy="1887538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h-TH"/>
              <a:t>คลิกเพื่อแก้ไขลักษณะต้นแบบหัวข้อย่อย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3B158A2-9157-4980-98EC-2824D9285752}" type="datetime1">
              <a:rPr lang="th-TH" smtClean="0"/>
              <a:pPr/>
              <a:t>09/12/57</a:t>
            </a:fld>
            <a:endParaRPr lang="th-TH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3BF38-7E4B-4845-8D53-D10095302BD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A4167F-5009-4806-BEF9-57FFA854150D}" type="datetime1">
              <a:rPr lang="th-TH" smtClean="0"/>
              <a:pPr/>
              <a:t>09/12/57</a:t>
            </a:fld>
            <a:endParaRPr lang="en-US" dirty="0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096A58-282E-4094-9F9E-B66005B6668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323850"/>
            <a:ext cx="811212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205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4375" y="2132013"/>
            <a:ext cx="8112125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275" name="Rectangle 13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714375" y="6724650"/>
            <a:ext cx="19891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>
            <a:lvl1pPr algn="l">
              <a:defRPr sz="1500">
                <a:latin typeface="Arial Black" pitchFamily="34" charset="0"/>
              </a:defRPr>
            </a:lvl1pPr>
          </a:lstStyle>
          <a:p>
            <a:fld id="{67A71163-6809-4F89-BB0B-23F50DB5F4E2}" type="datetime1">
              <a:rPr lang="th-TH" smtClean="0"/>
              <a:pPr/>
              <a:t>09/12/57</a:t>
            </a:fld>
            <a:endParaRPr lang="th-TH"/>
          </a:p>
        </p:txBody>
      </p:sp>
      <p:sp>
        <p:nvSpPr>
          <p:cNvPr id="276" name="Rectangle 1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9138" y="6724650"/>
            <a:ext cx="30226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Arial Black" pitchFamily="34" charset="0"/>
              </a:defRPr>
            </a:lvl1pPr>
          </a:lstStyle>
          <a:p>
            <a:endParaRPr lang="th-TH"/>
          </a:p>
        </p:txBody>
      </p:sp>
      <p:sp>
        <p:nvSpPr>
          <p:cNvPr id="277" name="Rectangle 1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37363" y="6724650"/>
            <a:ext cx="19891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Arial Black" pitchFamily="34" charset="0"/>
              </a:defRPr>
            </a:lvl1pPr>
          </a:lstStyle>
          <a:p>
            <a:fld id="{29DD7A94-D2EE-41F3-9823-93633789BA55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 build="p">
        <p:tmplLst>
          <p:tmpl lvl="1">
            <p:tnLst>
              <p:par>
                <p:cTn presetID="2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9667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+mj-lt"/>
          <a:ea typeface="+mj-ea"/>
          <a:cs typeface="+mj-cs"/>
        </a:defRPr>
      </a:lvl1pPr>
      <a:lvl2pPr algn="l" defTabSz="9667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 Black" pitchFamily="34" charset="0"/>
          <a:cs typeface="Angsana New" pitchFamily="18" charset="-34"/>
        </a:defRPr>
      </a:lvl2pPr>
      <a:lvl3pPr algn="l" defTabSz="9667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 Black" pitchFamily="34" charset="0"/>
          <a:cs typeface="Angsana New" pitchFamily="18" charset="-34"/>
        </a:defRPr>
      </a:lvl3pPr>
      <a:lvl4pPr algn="l" defTabSz="9667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 Black" pitchFamily="34" charset="0"/>
          <a:cs typeface="Angsana New" pitchFamily="18" charset="-34"/>
        </a:defRPr>
      </a:lvl4pPr>
      <a:lvl5pPr algn="l" defTabSz="9667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 Black" pitchFamily="34" charset="0"/>
          <a:cs typeface="Angsana New" pitchFamily="18" charset="-34"/>
        </a:defRPr>
      </a:lvl5pPr>
      <a:lvl6pPr marL="457200" algn="l" defTabSz="9667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 Black" pitchFamily="34" charset="0"/>
          <a:cs typeface="Angsana New" pitchFamily="18" charset="-34"/>
        </a:defRPr>
      </a:lvl6pPr>
      <a:lvl7pPr marL="914400" algn="l" defTabSz="9667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 Black" pitchFamily="34" charset="0"/>
          <a:cs typeface="Angsana New" pitchFamily="18" charset="-34"/>
        </a:defRPr>
      </a:lvl7pPr>
      <a:lvl8pPr marL="1371600" algn="l" defTabSz="9667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 Black" pitchFamily="34" charset="0"/>
          <a:cs typeface="Angsana New" pitchFamily="18" charset="-34"/>
        </a:defRPr>
      </a:lvl8pPr>
      <a:lvl9pPr marL="1828800" algn="l" defTabSz="9667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 Black" pitchFamily="34" charset="0"/>
          <a:cs typeface="Angsana New" pitchFamily="18" charset="-34"/>
        </a:defRPr>
      </a:lvl9pPr>
    </p:titleStyle>
    <p:bodyStyle>
      <a:lvl1pPr marL="361950" indent="-361950" algn="l" defTabSz="96678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785813" indent="-301625" algn="l" defTabSz="966788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3000">
          <a:solidFill>
            <a:schemeClr val="tx1"/>
          </a:solidFill>
          <a:latin typeface="+mn-lt"/>
          <a:cs typeface="+mn-cs"/>
        </a:defRPr>
      </a:lvl2pPr>
      <a:lvl3pPr marL="1208088" indent="-241300" algn="l" defTabSz="966788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cs typeface="+mn-cs"/>
        </a:defRPr>
      </a:lvl3pPr>
      <a:lvl4pPr marL="1692275" indent="-241300" algn="l" defTabSz="966788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100">
          <a:solidFill>
            <a:schemeClr val="tx1"/>
          </a:solidFill>
          <a:latin typeface="+mn-lt"/>
          <a:cs typeface="+mn-cs"/>
        </a:defRPr>
      </a:lvl4pPr>
      <a:lvl5pPr marL="2173288" indent="-239713" algn="l" defTabSz="966788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100">
          <a:solidFill>
            <a:schemeClr val="tx1"/>
          </a:solidFill>
          <a:latin typeface="+mn-lt"/>
          <a:cs typeface="+mn-cs"/>
        </a:defRPr>
      </a:lvl5pPr>
      <a:lvl6pPr marL="2632075" indent="-241300" algn="l" defTabSz="966788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100">
          <a:solidFill>
            <a:schemeClr val="tx1"/>
          </a:solidFill>
          <a:latin typeface="+mn-lt"/>
          <a:cs typeface="+mn-cs"/>
        </a:defRPr>
      </a:lvl6pPr>
      <a:lvl7pPr marL="3089275" indent="-241300" algn="l" defTabSz="966788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100">
          <a:solidFill>
            <a:schemeClr val="tx1"/>
          </a:solidFill>
          <a:latin typeface="+mn-lt"/>
          <a:cs typeface="+mn-cs"/>
        </a:defRPr>
      </a:lvl7pPr>
      <a:lvl8pPr marL="3546475" indent="-241300" algn="l" defTabSz="966788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100">
          <a:solidFill>
            <a:schemeClr val="tx1"/>
          </a:solidFill>
          <a:latin typeface="+mn-lt"/>
          <a:cs typeface="+mn-cs"/>
        </a:defRPr>
      </a:lvl8pPr>
      <a:lvl9pPr marL="4003675" indent="-241300" algn="l" defTabSz="966788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1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 rot="-5400000">
            <a:off x="21574" y="5401641"/>
            <a:ext cx="922536" cy="369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ประสิทธิภาพของ</a:t>
            </a:r>
          </a:p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การปฏิบัติราชการ</a:t>
            </a: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 rot="-5400000">
            <a:off x="42278" y="4280093"/>
            <a:ext cx="922536" cy="47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คุณภาพ</a:t>
            </a:r>
          </a:p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การให้บริการ</a:t>
            </a:r>
          </a:p>
          <a:p>
            <a:pPr defTabSz="963529" eaLnBrk="0" hangingPunct="0">
              <a:lnSpc>
                <a:spcPct val="60000"/>
              </a:lnSpc>
            </a:pPr>
            <a:endParaRPr lang="th-TH" sz="1200" b="1" dirty="0">
              <a:solidFill>
                <a:srgbClr val="3333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412719" y="261120"/>
            <a:ext cx="8866720" cy="74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40" tIns="48319" rIns="96640" bIns="48319">
            <a:spAutoFit/>
          </a:bodyPr>
          <a:lstStyle/>
          <a:p>
            <a:pPr defTabSz="963529" eaLnBrk="0" hangingPunct="0"/>
            <a:r>
              <a:rPr lang="en-US" sz="21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Strategy  Map  </a:t>
            </a:r>
            <a:r>
              <a:rPr lang="th-TH" sz="21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กองแบบ</a:t>
            </a:r>
            <a:r>
              <a:rPr lang="th-TH" sz="21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แผน</a:t>
            </a:r>
            <a:endParaRPr lang="th-TH" sz="2100" b="1" dirty="0">
              <a:solidFill>
                <a:srgbClr val="C00000"/>
              </a:solidFill>
              <a:latin typeface="AngsanaUPC" pitchFamily="18" charset="-34"/>
              <a:cs typeface="AngsanaUPC" pitchFamily="18" charset="-34"/>
            </a:endParaRPr>
          </a:p>
          <a:p>
            <a:pPr defTabSz="963529" eaLnBrk="0" hangingPunct="0"/>
            <a:endParaRPr lang="en-US" sz="2100" b="1" dirty="0">
              <a:solidFill>
                <a:srgbClr val="00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077" name="AutoShape 6"/>
          <p:cNvSpPr>
            <a:spLocks noChangeArrowheads="1"/>
          </p:cNvSpPr>
          <p:nvPr/>
        </p:nvSpPr>
        <p:spPr bwMode="auto">
          <a:xfrm>
            <a:off x="1055661" y="958968"/>
            <a:ext cx="7572428" cy="53129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99FF">
                  <a:alpha val="25882"/>
                </a:srgbClr>
              </a:gs>
              <a:gs pos="23000">
                <a:srgbClr val="CC99FF">
                  <a:alpha val="0"/>
                </a:srgbClr>
              </a:gs>
              <a:gs pos="17999">
                <a:srgbClr val="CCFF66"/>
              </a:gs>
              <a:gs pos="51000">
                <a:srgbClr val="FFFFCC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6640" tIns="48319" rIns="96640" bIns="48319" anchor="ctr">
            <a:spAutoFit/>
          </a:bodyPr>
          <a:lstStyle/>
          <a:p>
            <a:pPr defTabSz="965090">
              <a:defRPr/>
            </a:pPr>
            <a:r>
              <a:rPr lang="th-TH" sz="2400" b="1" dirty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เป็นองค์กร</a:t>
            </a:r>
            <a:r>
              <a:rPr lang="th-TH" sz="2400" b="1" dirty="0" smtClean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หลักด้านมาตรฐาน</a:t>
            </a:r>
            <a:r>
              <a:rPr lang="th-TH" sz="2400" b="1" dirty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อาคารและสภาพแวดล้อมสาธารณสุข</a:t>
            </a: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 rot="-5400000">
            <a:off x="60923" y="1011247"/>
            <a:ext cx="785864" cy="42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4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วิสัยทัศน์</a:t>
            </a:r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 flipV="1">
            <a:off x="99384" y="2899200"/>
            <a:ext cx="9441491" cy="5126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 lIns="91418" tIns="45709" rIns="91418" bIns="45709"/>
          <a:lstStyle/>
          <a:p>
            <a:endParaRPr lang="th-TH"/>
          </a:p>
        </p:txBody>
      </p:sp>
      <p:sp>
        <p:nvSpPr>
          <p:cNvPr id="7178" name="Line 9"/>
          <p:cNvSpPr>
            <a:spLocks noChangeShapeType="1"/>
          </p:cNvSpPr>
          <p:nvPr/>
        </p:nvSpPr>
        <p:spPr bwMode="auto">
          <a:xfrm>
            <a:off x="36441" y="6117328"/>
            <a:ext cx="9405050" cy="1708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 lIns="91418" tIns="45709" rIns="91418" bIns="45709"/>
          <a:lstStyle/>
          <a:p>
            <a:endParaRPr lang="th-TH"/>
          </a:p>
        </p:txBody>
      </p:sp>
      <p:sp>
        <p:nvSpPr>
          <p:cNvPr id="7179" name="Rectangle 10"/>
          <p:cNvSpPr>
            <a:spLocks noChangeArrowheads="1"/>
          </p:cNvSpPr>
          <p:nvPr/>
        </p:nvSpPr>
        <p:spPr bwMode="auto">
          <a:xfrm rot="-5400000">
            <a:off x="120249" y="6303779"/>
            <a:ext cx="697027" cy="47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การพัฒนา</a:t>
            </a:r>
          </a:p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องค์กร</a:t>
            </a:r>
          </a:p>
        </p:txBody>
      </p:sp>
      <p:sp>
        <p:nvSpPr>
          <p:cNvPr id="7180" name="Rectangle 16"/>
          <p:cNvSpPr>
            <a:spLocks noChangeArrowheads="1"/>
          </p:cNvSpPr>
          <p:nvPr/>
        </p:nvSpPr>
        <p:spPr bwMode="auto">
          <a:xfrm rot="-5400000">
            <a:off x="35445" y="3272585"/>
            <a:ext cx="936203" cy="47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ประสิทธิผล</a:t>
            </a:r>
          </a:p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ตามยุทธศาสตร์</a:t>
            </a:r>
          </a:p>
          <a:p>
            <a:pPr defTabSz="963529" eaLnBrk="0" hangingPunct="0">
              <a:lnSpc>
                <a:spcPct val="60000"/>
              </a:lnSpc>
            </a:pPr>
            <a:endParaRPr lang="th-TH" sz="1200" b="1" dirty="0">
              <a:solidFill>
                <a:srgbClr val="3333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81" name="Line 17"/>
          <p:cNvSpPr>
            <a:spLocks noChangeShapeType="1"/>
          </p:cNvSpPr>
          <p:nvPr/>
        </p:nvSpPr>
        <p:spPr bwMode="auto">
          <a:xfrm>
            <a:off x="1" y="5072778"/>
            <a:ext cx="9405050" cy="46126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 lIns="91418" tIns="45709" rIns="91418" bIns="45709"/>
          <a:lstStyle/>
          <a:p>
            <a:endParaRPr lang="th-TH"/>
          </a:p>
        </p:txBody>
      </p:sp>
      <p:sp>
        <p:nvSpPr>
          <p:cNvPr id="7182" name="Line 30"/>
          <p:cNvSpPr>
            <a:spLocks noChangeShapeType="1"/>
          </p:cNvSpPr>
          <p:nvPr/>
        </p:nvSpPr>
        <p:spPr bwMode="auto">
          <a:xfrm>
            <a:off x="137482" y="3972479"/>
            <a:ext cx="9403393" cy="3417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 lIns="91418" tIns="45709" rIns="91418" bIns="45709"/>
          <a:lstStyle/>
          <a:p>
            <a:endParaRPr lang="th-TH"/>
          </a:p>
        </p:txBody>
      </p:sp>
      <p:sp>
        <p:nvSpPr>
          <p:cNvPr id="7184" name="Rectangle 47"/>
          <p:cNvSpPr>
            <a:spLocks noChangeArrowheads="1"/>
          </p:cNvSpPr>
          <p:nvPr/>
        </p:nvSpPr>
        <p:spPr bwMode="auto">
          <a:xfrm>
            <a:off x="3582008" y="5339913"/>
            <a:ext cx="2533250" cy="497691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I 9.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พัฒนากลไกใน</a:t>
            </a:r>
            <a:r>
              <a:rPr lang="th-TH" sz="1300" b="1" dirty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การ ติดตาม กำกับ  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ประเมินผล</a:t>
            </a:r>
          </a:p>
          <a:p>
            <a:pPr defTabSz="963529"/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  <a:endParaRPr lang="th-TH" sz="1300" b="1" dirty="0">
              <a:solidFill>
                <a:srgbClr val="66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86" name="Rectangle 61"/>
          <p:cNvSpPr>
            <a:spLocks noChangeArrowheads="1"/>
          </p:cNvSpPr>
          <p:nvPr/>
        </p:nvSpPr>
        <p:spPr bwMode="auto">
          <a:xfrm>
            <a:off x="841347" y="3190078"/>
            <a:ext cx="2520000" cy="497144"/>
          </a:xfrm>
          <a:prstGeom prst="rect">
            <a:avLst/>
          </a:prstGeom>
          <a:gradFill rotWithShape="1">
            <a:gsLst>
              <a:gs pos="0">
                <a:srgbClr val="FF99FF">
                  <a:alpha val="50998"/>
                </a:srgbClr>
              </a:gs>
              <a:gs pos="100000">
                <a:srgbClr val="66CCFF">
                  <a:alpha val="50998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marL="149398" indent="-149398" defTabSz="963529" eaLnBrk="0" hangingPunct="0">
              <a:buClr>
                <a:schemeClr val="hlink"/>
              </a:buClr>
            </a:pPr>
            <a:r>
              <a:rPr lang="en-US" sz="13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E1.</a:t>
            </a:r>
            <a:r>
              <a:rPr lang="th-TH" sz="13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 สถานบริการสุขภาพมีคุณภาพ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3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ตามมาตรฐานอาคารและสภาพแวดล้อม</a:t>
            </a:r>
          </a:p>
        </p:txBody>
      </p:sp>
      <p:sp>
        <p:nvSpPr>
          <p:cNvPr id="7187" name="Rectangle 63"/>
          <p:cNvSpPr>
            <a:spLocks noChangeArrowheads="1"/>
          </p:cNvSpPr>
          <p:nvPr/>
        </p:nvSpPr>
        <p:spPr bwMode="auto">
          <a:xfrm>
            <a:off x="841348" y="2099716"/>
            <a:ext cx="2592000" cy="590024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 anchor="ctr">
            <a:spAutoFit/>
          </a:bodyPr>
          <a:lstStyle/>
          <a:p>
            <a:pPr defTabSz="963529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พัฒนา กำกับ มาตรฐานด้านอาคาร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และ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สภาพแวดล้อมสาธารณสุข</a:t>
            </a:r>
            <a:endParaRPr lang="th-TH" sz="15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88" name="Rectangle 64"/>
          <p:cNvSpPr>
            <a:spLocks noChangeArrowheads="1"/>
          </p:cNvSpPr>
          <p:nvPr/>
        </p:nvSpPr>
        <p:spPr bwMode="auto">
          <a:xfrm>
            <a:off x="841347" y="1742660"/>
            <a:ext cx="2592000" cy="348514"/>
          </a:xfrm>
          <a:prstGeom prst="rect">
            <a:avLst/>
          </a:prstGeom>
          <a:solidFill>
            <a:srgbClr val="FF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ประเด็นยุทธศาสตร์ที่ </a:t>
            </a:r>
            <a:r>
              <a:rPr lang="en-US" sz="1600" b="1" dirty="0">
                <a:latin typeface="AngsanaUPC" pitchFamily="18" charset="-34"/>
                <a:cs typeface="AngsanaUPC" pitchFamily="18" charset="-34"/>
              </a:rPr>
              <a:t>1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91" name="AutoShape 79"/>
          <p:cNvSpPr>
            <a:spLocks noChangeArrowheads="1"/>
          </p:cNvSpPr>
          <p:nvPr/>
        </p:nvSpPr>
        <p:spPr bwMode="auto">
          <a:xfrm>
            <a:off x="4413247" y="5976160"/>
            <a:ext cx="382629" cy="28561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91418" tIns="45709" rIns="91418" bIns="45709" anchor="ctr"/>
          <a:lstStyle/>
          <a:p>
            <a:endParaRPr lang="th-TH"/>
          </a:p>
        </p:txBody>
      </p:sp>
      <p:sp>
        <p:nvSpPr>
          <p:cNvPr id="7192" name="AutoShape 80"/>
          <p:cNvSpPr>
            <a:spLocks noChangeArrowheads="1"/>
          </p:cNvSpPr>
          <p:nvPr/>
        </p:nvSpPr>
        <p:spPr bwMode="auto">
          <a:xfrm>
            <a:off x="4448068" y="4976028"/>
            <a:ext cx="361096" cy="28575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91418" tIns="45709" rIns="91418" bIns="45709" anchor="ctr"/>
          <a:lstStyle/>
          <a:p>
            <a:endParaRPr lang="th-TH"/>
          </a:p>
        </p:txBody>
      </p:sp>
      <p:sp>
        <p:nvSpPr>
          <p:cNvPr id="7193" name="Text Box 85"/>
          <p:cNvSpPr txBox="1">
            <a:spLocks noChangeArrowheads="1"/>
          </p:cNvSpPr>
          <p:nvPr/>
        </p:nvSpPr>
        <p:spPr bwMode="auto">
          <a:xfrm>
            <a:off x="7127891" y="6404788"/>
            <a:ext cx="1800000" cy="497691"/>
          </a:xfrm>
          <a:prstGeom prst="rect">
            <a:avLst/>
          </a:prstGeom>
          <a:gradFill rotWithShape="1">
            <a:gsLst>
              <a:gs pos="0">
                <a:srgbClr val="9966FF">
                  <a:alpha val="50998"/>
                </a:srgbClr>
              </a:gs>
              <a:gs pos="50000">
                <a:srgbClr val="FFFFFF">
                  <a:alpha val="50998"/>
                </a:srgbClr>
              </a:gs>
              <a:gs pos="100000">
                <a:srgbClr val="9966FF">
                  <a:alpha val="50998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L14.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3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ส่งเสริมการ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เป็น</a:t>
            </a:r>
          </a:p>
          <a:p>
            <a:pPr defTabSz="963529"/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องค์กร</a:t>
            </a:r>
            <a:r>
              <a:rPr lang="th-TH" sz="13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แห่งการเรียนรู้(</a:t>
            </a:r>
            <a:r>
              <a:rPr lang="en-US" sz="13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LO)</a:t>
            </a:r>
            <a:endParaRPr lang="th-TH" sz="13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7194" name="AutoShape 87"/>
          <p:cNvCxnSpPr>
            <a:cxnSpLocks noChangeShapeType="1"/>
            <a:stCxn id="146" idx="0"/>
            <a:endCxn id="7186" idx="2"/>
          </p:cNvCxnSpPr>
          <p:nvPr/>
        </p:nvCxnSpPr>
        <p:spPr bwMode="auto">
          <a:xfrm rot="5400000" flipH="1" flipV="1">
            <a:off x="1661536" y="3767033"/>
            <a:ext cx="519622" cy="36000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7195" name="Rectangle 65"/>
          <p:cNvSpPr>
            <a:spLocks noChangeArrowheads="1"/>
          </p:cNvSpPr>
          <p:nvPr/>
        </p:nvSpPr>
        <p:spPr bwMode="auto">
          <a:xfrm>
            <a:off x="2967155" y="6404788"/>
            <a:ext cx="1800000" cy="497691"/>
          </a:xfrm>
          <a:prstGeom prst="rect">
            <a:avLst/>
          </a:prstGeom>
          <a:gradFill rotWithShape="1">
            <a:gsLst>
              <a:gs pos="0">
                <a:srgbClr val="9966FF">
                  <a:alpha val="51999"/>
                </a:srgbClr>
              </a:gs>
              <a:gs pos="50000">
                <a:srgbClr val="FFFFFF">
                  <a:alpha val="51999"/>
                </a:srgbClr>
              </a:gs>
              <a:gs pos="100000">
                <a:srgbClr val="9966FF">
                  <a:alpha val="51999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1</a:t>
            </a:r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2.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สร้างเสริมและพัฒนา</a:t>
            </a:r>
          </a:p>
          <a:p>
            <a:pPr defTabSz="963529"/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สมรรถนะบุคลากร</a:t>
            </a:r>
            <a:endParaRPr lang="th-TH" sz="13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96" name="Rectangle 68"/>
          <p:cNvSpPr>
            <a:spLocks noChangeArrowheads="1"/>
          </p:cNvSpPr>
          <p:nvPr/>
        </p:nvSpPr>
        <p:spPr bwMode="auto">
          <a:xfrm>
            <a:off x="4984751" y="6404788"/>
            <a:ext cx="1800000" cy="497691"/>
          </a:xfrm>
          <a:prstGeom prst="rect">
            <a:avLst/>
          </a:prstGeom>
          <a:gradFill rotWithShape="1">
            <a:gsLst>
              <a:gs pos="0">
                <a:srgbClr val="9966FF">
                  <a:alpha val="51999"/>
                </a:srgbClr>
              </a:gs>
              <a:gs pos="50000">
                <a:srgbClr val="FFFFFF">
                  <a:alpha val="51999"/>
                </a:srgbClr>
              </a:gs>
              <a:gs pos="100000">
                <a:srgbClr val="9966FF">
                  <a:alpha val="51999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L13.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พัฒนาเทคโนโลยีสารสนเทศ</a:t>
            </a:r>
          </a:p>
          <a:p>
            <a:pPr defTabSz="963529"/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และการสื่อสาร</a:t>
            </a:r>
            <a:endParaRPr lang="th-TH" sz="13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7197" name="AutoShape 77"/>
          <p:cNvCxnSpPr>
            <a:cxnSpLocks noChangeShapeType="1"/>
            <a:stCxn id="57" idx="0"/>
            <a:endCxn id="7186" idx="2"/>
          </p:cNvCxnSpPr>
          <p:nvPr/>
        </p:nvCxnSpPr>
        <p:spPr bwMode="auto">
          <a:xfrm rot="16200000" flipV="1">
            <a:off x="2733106" y="3055463"/>
            <a:ext cx="519622" cy="178314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7198" name="Rectangle 63"/>
          <p:cNvSpPr>
            <a:spLocks noChangeArrowheads="1"/>
          </p:cNvSpPr>
          <p:nvPr/>
        </p:nvSpPr>
        <p:spPr bwMode="auto">
          <a:xfrm>
            <a:off x="3576224" y="2099716"/>
            <a:ext cx="2592000" cy="590024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6640" tIns="48319" rIns="96640" bIns="48319" anchor="ctr">
            <a:spAutoFit/>
          </a:bodyPr>
          <a:lstStyle/>
          <a:p>
            <a:pPr defTabSz="963529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พัฒนา องค์ความรู้ เทคโนโลยีและนวัตกรรม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ด้านอาคารและ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สภาพแวดล้อมสาธารณสุข</a:t>
            </a:r>
            <a:endParaRPr lang="th-TH" sz="15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99" name="Rectangle 64"/>
          <p:cNvSpPr>
            <a:spLocks noChangeArrowheads="1"/>
          </p:cNvSpPr>
          <p:nvPr/>
        </p:nvSpPr>
        <p:spPr bwMode="auto">
          <a:xfrm>
            <a:off x="3576224" y="1742660"/>
            <a:ext cx="2592000" cy="348514"/>
          </a:xfrm>
          <a:prstGeom prst="rect">
            <a:avLst/>
          </a:prstGeom>
          <a:solidFill>
            <a:srgbClr val="FF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6640" tIns="48319" rIns="96640" bIns="48319">
            <a:spAutoFit/>
          </a:bodyPr>
          <a:lstStyle/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ประเด็นยุทธศาสตร์ที่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2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200" name="Text Box 18"/>
          <p:cNvSpPr txBox="1">
            <a:spLocks noChangeArrowheads="1"/>
          </p:cNvSpPr>
          <p:nvPr/>
        </p:nvSpPr>
        <p:spPr bwMode="auto">
          <a:xfrm>
            <a:off x="6290868" y="5334432"/>
            <a:ext cx="2883341" cy="497691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I 10.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 พัฒนา รวบรวมองค์ความรู้ เทคโนโลยีและนวัตกรรม</a:t>
            </a:r>
          </a:p>
          <a:p>
            <a:pPr defTabSz="963529"/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ด้าน</a:t>
            </a:r>
            <a:r>
              <a:rPr lang="th-TH" sz="1300" b="1" dirty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อาคารและ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สภาพแวดล้อม</a:t>
            </a:r>
            <a:endParaRPr lang="th-TH" sz="1300" b="1" dirty="0">
              <a:solidFill>
                <a:srgbClr val="6600FF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7201" name="AutoShape 77"/>
          <p:cNvCxnSpPr>
            <a:cxnSpLocks noChangeShapeType="1"/>
            <a:stCxn id="7186" idx="0"/>
            <a:endCxn id="7187" idx="2"/>
          </p:cNvCxnSpPr>
          <p:nvPr/>
        </p:nvCxnSpPr>
        <p:spPr bwMode="auto">
          <a:xfrm rot="5400000" flipH="1" flipV="1">
            <a:off x="1869178" y="2921909"/>
            <a:ext cx="500338" cy="36001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146" name="Text Box 22"/>
          <p:cNvSpPr txBox="1">
            <a:spLocks noChangeArrowheads="1"/>
          </p:cNvSpPr>
          <p:nvPr/>
        </p:nvSpPr>
        <p:spPr bwMode="auto">
          <a:xfrm>
            <a:off x="841347" y="4206844"/>
            <a:ext cx="1800000" cy="697746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C4.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สถานบริการสุขภาพได้รับการ</a:t>
            </a:r>
          </a:p>
          <a:p>
            <a:pPr defTabSz="965090">
              <a:defRPr/>
            </a:pPr>
            <a:r>
              <a:rPr lang="th-TH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ส่งเสริม 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พัฒนามาตรฐาน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ด้านอาคารและ</a:t>
            </a:r>
            <a:r>
              <a:rPr lang="th-TH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สภาพแวดล้อม</a:t>
            </a:r>
          </a:p>
        </p:txBody>
      </p:sp>
      <p:sp>
        <p:nvSpPr>
          <p:cNvPr id="7205" name="Rectangle 23"/>
          <p:cNvSpPr>
            <a:spLocks noChangeArrowheads="1"/>
          </p:cNvSpPr>
          <p:nvPr/>
        </p:nvSpPr>
        <p:spPr bwMode="auto">
          <a:xfrm>
            <a:off x="768612" y="5339913"/>
            <a:ext cx="2592735" cy="497691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I 8.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จัดทำ พัฒนาและส่งเสริมการดำเนินงานตามมาตรฐานการปฏิบัติงาน</a:t>
            </a:r>
            <a:endParaRPr lang="th-TH" sz="1300" b="1" dirty="0">
              <a:solidFill>
                <a:srgbClr val="66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7" name="Text Box 22"/>
          <p:cNvSpPr txBox="1">
            <a:spLocks noChangeArrowheads="1"/>
          </p:cNvSpPr>
          <p:nvPr/>
        </p:nvSpPr>
        <p:spPr bwMode="auto">
          <a:xfrm>
            <a:off x="2984487" y="4206844"/>
            <a:ext cx="1800000" cy="697746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</a:t>
            </a:r>
            <a:r>
              <a:rPr lang="en-US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5</a:t>
            </a: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.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สถานบริการสุขภาพได้รับ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การ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ควบคุม กำกับมาตรฐาน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  <a:endParaRPr lang="th-TH" sz="1300" b="1" dirty="0">
              <a:solidFill>
                <a:srgbClr val="0045D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6" name="Rectangle 63"/>
          <p:cNvSpPr>
            <a:spLocks noChangeArrowheads="1"/>
          </p:cNvSpPr>
          <p:nvPr/>
        </p:nvSpPr>
        <p:spPr bwMode="auto">
          <a:xfrm>
            <a:off x="6290868" y="2099988"/>
            <a:ext cx="2592000" cy="590024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 anchor="ctr">
            <a:spAutoFit/>
          </a:bodyPr>
          <a:lstStyle/>
          <a:p>
            <a:pPr defTabSz="963529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พัฒนาศักยภาพบุคลากรภาคีเครือข่าย</a:t>
            </a:r>
          </a:p>
          <a:p>
            <a:pPr defTabSz="963529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ด้านอาคารและสภาพแวดล้อมสาธารณสุข</a:t>
            </a:r>
            <a:endParaRPr lang="th-TH" sz="15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7" name="Rectangle 64"/>
          <p:cNvSpPr>
            <a:spLocks noChangeArrowheads="1"/>
          </p:cNvSpPr>
          <p:nvPr/>
        </p:nvSpPr>
        <p:spPr bwMode="auto">
          <a:xfrm>
            <a:off x="6290868" y="1742932"/>
            <a:ext cx="2592000" cy="348514"/>
          </a:xfrm>
          <a:prstGeom prst="rect">
            <a:avLst/>
          </a:prstGeom>
          <a:solidFill>
            <a:srgbClr val="FF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ประเด็นยุทธศาสตร์ที่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3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9" name="Text Box 22"/>
          <p:cNvSpPr txBox="1">
            <a:spLocks noChangeArrowheads="1"/>
          </p:cNvSpPr>
          <p:nvPr/>
        </p:nvSpPr>
        <p:spPr bwMode="auto">
          <a:xfrm>
            <a:off x="7127891" y="4206844"/>
            <a:ext cx="1800000" cy="697746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C7.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บุคลากรภาคีเครือข่าย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ได้รับการพัฒนาศักยภาพ</a:t>
            </a:r>
            <a:endParaRPr lang="th-TH" sz="1300" b="1" dirty="0">
              <a:solidFill>
                <a:srgbClr val="0045D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4" name="Rectangle 61"/>
          <p:cNvSpPr>
            <a:spLocks noChangeArrowheads="1"/>
          </p:cNvSpPr>
          <p:nvPr/>
        </p:nvSpPr>
        <p:spPr bwMode="auto">
          <a:xfrm>
            <a:off x="6342073" y="3190078"/>
            <a:ext cx="2880000" cy="497691"/>
          </a:xfrm>
          <a:prstGeom prst="rect">
            <a:avLst/>
          </a:prstGeom>
          <a:gradFill rotWithShape="1">
            <a:gsLst>
              <a:gs pos="0">
                <a:srgbClr val="FF99FF">
                  <a:alpha val="50998"/>
                </a:srgbClr>
              </a:gs>
              <a:gs pos="100000">
                <a:srgbClr val="66CCFF">
                  <a:alpha val="50998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marL="149398" indent="-149398" defTabSz="963529" eaLnBrk="0" hangingPunct="0">
              <a:buClr>
                <a:schemeClr val="hlink"/>
              </a:buClr>
            </a:pPr>
            <a:r>
              <a:rPr lang="en-US" sz="13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E3.</a:t>
            </a:r>
            <a:r>
              <a:rPr lang="th-TH" sz="13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 บุคลากรภาคีเครือข่ายด้านอาคารและสภาพแวดล้อม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3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มีศักยภาพในการดำเนินการด้านอาคารและสภาพแวดล้อม</a:t>
            </a:r>
            <a:endParaRPr lang="th-TH" sz="1300" b="1" dirty="0">
              <a:solidFill>
                <a:srgbClr val="00660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51" name="AutoShape 72"/>
          <p:cNvCxnSpPr>
            <a:cxnSpLocks noChangeShapeType="1"/>
            <a:stCxn id="39" idx="0"/>
            <a:endCxn id="44" idx="2"/>
          </p:cNvCxnSpPr>
          <p:nvPr/>
        </p:nvCxnSpPr>
        <p:spPr bwMode="auto">
          <a:xfrm rot="16200000" flipV="1">
            <a:off x="7645445" y="3824398"/>
            <a:ext cx="519075" cy="245818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61" name="AutoShape 75"/>
          <p:cNvCxnSpPr>
            <a:cxnSpLocks noChangeShapeType="1"/>
            <a:stCxn id="44" idx="0"/>
            <a:endCxn id="36" idx="2"/>
          </p:cNvCxnSpPr>
          <p:nvPr/>
        </p:nvCxnSpPr>
        <p:spPr bwMode="auto">
          <a:xfrm rot="16200000" flipV="1">
            <a:off x="7434438" y="2842442"/>
            <a:ext cx="500066" cy="195205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72" name="Text Box 22"/>
          <p:cNvSpPr txBox="1">
            <a:spLocks noChangeArrowheads="1"/>
          </p:cNvSpPr>
          <p:nvPr/>
        </p:nvSpPr>
        <p:spPr bwMode="auto">
          <a:xfrm>
            <a:off x="5056189" y="4206844"/>
            <a:ext cx="1872000" cy="697746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C6.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องค์ความรู้ เทคโนโลยี  นวัตกรรม ด้านอาคารและสภาพแวดล้อม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ที่มีการถ่ายทอด เผยแพร่</a:t>
            </a:r>
            <a:endParaRPr lang="th-TH" sz="1300" b="1" dirty="0">
              <a:solidFill>
                <a:srgbClr val="0045D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73" name="AutoShape 72"/>
          <p:cNvCxnSpPr>
            <a:cxnSpLocks noChangeShapeType="1"/>
            <a:stCxn id="72" idx="0"/>
            <a:endCxn id="44" idx="2"/>
          </p:cNvCxnSpPr>
          <p:nvPr/>
        </p:nvCxnSpPr>
        <p:spPr bwMode="auto">
          <a:xfrm rot="5400000" flipH="1" flipV="1">
            <a:off x="6627594" y="3052365"/>
            <a:ext cx="519075" cy="1789884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74" name="AutoShape 72"/>
          <p:cNvCxnSpPr>
            <a:cxnSpLocks noChangeShapeType="1"/>
            <a:stCxn id="72" idx="0"/>
            <a:endCxn id="7186" idx="2"/>
          </p:cNvCxnSpPr>
          <p:nvPr/>
        </p:nvCxnSpPr>
        <p:spPr bwMode="auto">
          <a:xfrm rot="16200000" flipV="1">
            <a:off x="3786957" y="2001612"/>
            <a:ext cx="519622" cy="3890842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88" name="Rectangle 68"/>
          <p:cNvSpPr>
            <a:spLocks noChangeArrowheads="1"/>
          </p:cNvSpPr>
          <p:nvPr/>
        </p:nvSpPr>
        <p:spPr bwMode="auto">
          <a:xfrm>
            <a:off x="898735" y="6404788"/>
            <a:ext cx="1800000" cy="497691"/>
          </a:xfrm>
          <a:prstGeom prst="rect">
            <a:avLst/>
          </a:prstGeom>
          <a:gradFill rotWithShape="1">
            <a:gsLst>
              <a:gs pos="0">
                <a:srgbClr val="9966FF">
                  <a:alpha val="51999"/>
                </a:srgbClr>
              </a:gs>
              <a:gs pos="50000">
                <a:srgbClr val="FFFFFF">
                  <a:alpha val="51999"/>
                </a:srgbClr>
              </a:gs>
              <a:gs pos="100000">
                <a:srgbClr val="9966FF">
                  <a:alpha val="51999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L11.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ขับเคลื่อนยุทธศาสตร์</a:t>
            </a:r>
          </a:p>
          <a:p>
            <a:pPr defTabSz="963529"/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และประเมินผล</a:t>
            </a:r>
            <a:endParaRPr lang="th-TH" sz="13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45" name="AutoShape 72"/>
          <p:cNvCxnSpPr>
            <a:cxnSpLocks noChangeShapeType="1"/>
            <a:stCxn id="72" idx="0"/>
            <a:endCxn id="47" idx="2"/>
          </p:cNvCxnSpPr>
          <p:nvPr/>
        </p:nvCxnSpPr>
        <p:spPr bwMode="auto">
          <a:xfrm rot="16200000" flipV="1">
            <a:off x="5180272" y="3394927"/>
            <a:ext cx="519075" cy="110476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006600"/>
            </a:solidFill>
            <a:round/>
            <a:headEnd/>
            <a:tailEnd type="triangle" w="med" len="med"/>
          </a:ln>
        </p:spPr>
      </p:cxnSp>
      <p:cxnSp>
        <p:nvCxnSpPr>
          <p:cNvPr id="48" name="AutoShape 72"/>
          <p:cNvCxnSpPr>
            <a:cxnSpLocks noChangeShapeType="1"/>
            <a:endCxn id="7198" idx="2"/>
          </p:cNvCxnSpPr>
          <p:nvPr/>
        </p:nvCxnSpPr>
        <p:spPr bwMode="auto">
          <a:xfrm rot="16200000" flipV="1">
            <a:off x="4704260" y="2857704"/>
            <a:ext cx="519894" cy="183966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006600"/>
            </a:solidFill>
            <a:round/>
            <a:headEnd/>
            <a:tailEnd type="triangle" w="med" len="med"/>
          </a:ln>
        </p:spPr>
      </p:cxnSp>
      <p:sp>
        <p:nvSpPr>
          <p:cNvPr id="47" name="Rectangle 61"/>
          <p:cNvSpPr>
            <a:spLocks noChangeArrowheads="1"/>
          </p:cNvSpPr>
          <p:nvPr/>
        </p:nvSpPr>
        <p:spPr bwMode="auto">
          <a:xfrm>
            <a:off x="3627429" y="3190078"/>
            <a:ext cx="2520000" cy="49769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E</a:t>
            </a:r>
            <a:r>
              <a:rPr lang="en-US" sz="13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</a:t>
            </a:r>
            <a:r>
              <a:rPr lang="th-TH" sz="13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. องค์ความรู้ เทคโนโลยี  นวัตกรรม ด้านอาคารและสภาพแวดล้อมที่มีการนำไปใช้ประโยชน์</a:t>
            </a:r>
          </a:p>
        </p:txBody>
      </p:sp>
      <p:sp>
        <p:nvSpPr>
          <p:cNvPr id="65" name="ตัวยึดหมายเลขภาพนิ่ง 39"/>
          <p:cNvSpPr txBox="1">
            <a:spLocks/>
          </p:cNvSpPr>
          <p:nvPr/>
        </p:nvSpPr>
        <p:spPr bwMode="auto">
          <a:xfrm>
            <a:off x="198405" y="6904854"/>
            <a:ext cx="2571768" cy="33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แผนยุทธศาสตร์ 2558-2561 กองแบบแผน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66" name="ตัวยึดหมายเลขภาพนิ่ง 39"/>
          <p:cNvSpPr txBox="1">
            <a:spLocks/>
          </p:cNvSpPr>
          <p:nvPr/>
        </p:nvSpPr>
        <p:spPr bwMode="auto">
          <a:xfrm>
            <a:off x="8572554" y="6976292"/>
            <a:ext cx="484163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 smtClean="0">
                <a:latin typeface="TH SarabunIT๙" pitchFamily="34" charset="-34"/>
                <a:cs typeface="TH SarabunIT๙" pitchFamily="34" charset="-34"/>
              </a:rPr>
              <a:t>2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567036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195331" cy="22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89" tIns="48344" rIns="96689" bIns="48344" anchor="ctr">
            <a:spAutoFit/>
          </a:bodyPr>
          <a:lstStyle/>
          <a:p>
            <a:endParaRPr lang="th-TH"/>
          </a:p>
        </p:txBody>
      </p:sp>
      <p:sp>
        <p:nvSpPr>
          <p:cNvPr id="3076" name="Line 3"/>
          <p:cNvSpPr>
            <a:spLocks noChangeShapeType="1"/>
          </p:cNvSpPr>
          <p:nvPr/>
        </p:nvSpPr>
        <p:spPr bwMode="auto">
          <a:xfrm>
            <a:off x="0" y="3690144"/>
            <a:ext cx="9540875" cy="0"/>
          </a:xfrm>
          <a:prstGeom prst="line">
            <a:avLst/>
          </a:prstGeom>
          <a:noFill/>
          <a:ln w="28575">
            <a:solidFill>
              <a:srgbClr val="3333CC"/>
            </a:solidFill>
            <a:prstDash val="dash"/>
            <a:round/>
            <a:headEnd/>
            <a:tailEnd/>
          </a:ln>
        </p:spPr>
        <p:txBody>
          <a:bodyPr lIns="96689" tIns="48344" rIns="96689" bIns="48344"/>
          <a:lstStyle/>
          <a:p>
            <a:endParaRPr lang="th-TH"/>
          </a:p>
        </p:txBody>
      </p:sp>
      <p:sp>
        <p:nvSpPr>
          <p:cNvPr id="3077" name="Line 4"/>
          <p:cNvSpPr>
            <a:spLocks noChangeShapeType="1"/>
          </p:cNvSpPr>
          <p:nvPr/>
        </p:nvSpPr>
        <p:spPr bwMode="auto">
          <a:xfrm>
            <a:off x="-11595" y="4833152"/>
            <a:ext cx="9540876" cy="0"/>
          </a:xfrm>
          <a:prstGeom prst="line">
            <a:avLst/>
          </a:prstGeom>
          <a:noFill/>
          <a:ln w="28575">
            <a:solidFill>
              <a:srgbClr val="3333CC"/>
            </a:solidFill>
            <a:prstDash val="dash"/>
            <a:round/>
            <a:headEnd/>
            <a:tailEnd/>
          </a:ln>
        </p:spPr>
        <p:txBody>
          <a:bodyPr lIns="96689" tIns="48344" rIns="96689" bIns="48344"/>
          <a:lstStyle/>
          <a:p>
            <a:endParaRPr lang="th-TH"/>
          </a:p>
        </p:txBody>
      </p:sp>
      <p:sp>
        <p:nvSpPr>
          <p:cNvPr id="3078" name="Line 5"/>
          <p:cNvSpPr>
            <a:spLocks noChangeShapeType="1"/>
          </p:cNvSpPr>
          <p:nvPr/>
        </p:nvSpPr>
        <p:spPr bwMode="auto">
          <a:xfrm>
            <a:off x="0" y="5833284"/>
            <a:ext cx="9540875" cy="0"/>
          </a:xfrm>
          <a:prstGeom prst="line">
            <a:avLst/>
          </a:prstGeom>
          <a:noFill/>
          <a:ln w="28575">
            <a:solidFill>
              <a:srgbClr val="3333CC"/>
            </a:solidFill>
            <a:prstDash val="dash"/>
            <a:round/>
            <a:headEnd/>
            <a:tailEnd/>
          </a:ln>
        </p:spPr>
        <p:txBody>
          <a:bodyPr lIns="96689" tIns="48344" rIns="96689" bIns="48344"/>
          <a:lstStyle/>
          <a:p>
            <a:endParaRPr lang="th-TH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627033" y="1941765"/>
            <a:ext cx="1620000" cy="72000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38100" cmpd="dbl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lIns="0" tIns="48344" rIns="0" bIns="48344" anchor="ctr"/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พัฒนานโยบาย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และยุทธศาสตร์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การคุ้มครองผู้บริโภค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ด้านระบบบริการสุขภาพ</a:t>
            </a:r>
            <a:endParaRPr lang="th-TH" sz="1400" b="1" dirty="0"/>
          </a:p>
        </p:txBody>
      </p:sp>
      <p:sp>
        <p:nvSpPr>
          <p:cNvPr id="3" name="Rectangle 21"/>
          <p:cNvSpPr>
            <a:spLocks noChangeArrowheads="1"/>
          </p:cNvSpPr>
          <p:nvPr/>
        </p:nvSpPr>
        <p:spPr bwMode="auto">
          <a:xfrm>
            <a:off x="709809" y="1584575"/>
            <a:ext cx="1440000" cy="36000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 w="38100" cmpd="dbl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none" lIns="0" tIns="48344" rIns="0" bIns="48344" anchor="ctr"/>
          <a:lstStyle/>
          <a:p>
            <a:pPr algn="ctr">
              <a:defRPr/>
            </a:pPr>
            <a:r>
              <a:rPr lang="th-TH" sz="1400" b="1" dirty="0"/>
              <a:t>ประเด็นยุทธศาสตร์ที่</a:t>
            </a:r>
            <a:r>
              <a:rPr lang="en-US" sz="1400" b="1" dirty="0"/>
              <a:t> 1</a:t>
            </a:r>
            <a:endParaRPr lang="th-TH" sz="1400" b="1" dirty="0"/>
          </a:p>
        </p:txBody>
      </p:sp>
      <p:sp>
        <p:nvSpPr>
          <p:cNvPr id="3081" name="Rectangle 52"/>
          <p:cNvSpPr>
            <a:spLocks noChangeArrowheads="1"/>
          </p:cNvSpPr>
          <p:nvPr/>
        </p:nvSpPr>
        <p:spPr bwMode="auto">
          <a:xfrm rot="-5400000">
            <a:off x="-202929" y="6483677"/>
            <a:ext cx="1035290" cy="56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89" tIns="48344" rIns="96689" bIns="48344" anchor="ctr"/>
          <a:lstStyle/>
          <a:p>
            <a:pPr algn="ctr" eaLnBrk="0" hangingPunct="0">
              <a:lnSpc>
                <a:spcPct val="60000"/>
              </a:lnSpc>
            </a:pPr>
            <a:r>
              <a:rPr lang="th-TH" sz="1400" b="1" dirty="0"/>
              <a:t>การพัฒนา</a:t>
            </a:r>
          </a:p>
          <a:p>
            <a:pPr algn="ctr" eaLnBrk="0" hangingPunct="0">
              <a:lnSpc>
                <a:spcPct val="60000"/>
              </a:lnSpc>
            </a:pPr>
            <a:r>
              <a:rPr lang="th-TH" sz="1400" b="1" dirty="0" smtClean="0"/>
              <a:t>องค์การ</a:t>
            </a:r>
            <a:endParaRPr lang="th-TH" sz="1400" b="1" dirty="0"/>
          </a:p>
        </p:txBody>
      </p:sp>
      <p:sp>
        <p:nvSpPr>
          <p:cNvPr id="3082" name="Rectangle 53"/>
          <p:cNvSpPr>
            <a:spLocks noChangeArrowheads="1"/>
          </p:cNvSpPr>
          <p:nvPr/>
        </p:nvSpPr>
        <p:spPr bwMode="auto">
          <a:xfrm rot="-5400000">
            <a:off x="-194828" y="5099419"/>
            <a:ext cx="952835" cy="56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89" tIns="48344" rIns="96689" bIns="48344" anchor="ctr"/>
          <a:lstStyle/>
          <a:p>
            <a:pPr algn="ctr" eaLnBrk="0" hangingPunct="0">
              <a:lnSpc>
                <a:spcPct val="60000"/>
              </a:lnSpc>
            </a:pPr>
            <a:r>
              <a:rPr lang="th-TH" sz="1400" b="1" dirty="0" smtClean="0"/>
              <a:t>ประสิทธิภาพ</a:t>
            </a:r>
            <a:endParaRPr lang="th-TH" sz="1400" b="1" dirty="0"/>
          </a:p>
        </p:txBody>
      </p:sp>
      <p:sp>
        <p:nvSpPr>
          <p:cNvPr id="3083" name="Rectangle 54"/>
          <p:cNvSpPr>
            <a:spLocks noChangeArrowheads="1"/>
          </p:cNvSpPr>
          <p:nvPr/>
        </p:nvSpPr>
        <p:spPr bwMode="auto">
          <a:xfrm rot="-5400000">
            <a:off x="-182758" y="3944341"/>
            <a:ext cx="928694" cy="56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89" tIns="48344" rIns="96689" bIns="48344" anchor="ctr"/>
          <a:lstStyle/>
          <a:p>
            <a:pPr algn="ctr" eaLnBrk="0" hangingPunct="0">
              <a:lnSpc>
                <a:spcPct val="60000"/>
              </a:lnSpc>
            </a:pPr>
            <a:r>
              <a:rPr lang="th-TH" sz="1400" b="1" dirty="0"/>
              <a:t>คุณภาพ</a:t>
            </a:r>
          </a:p>
          <a:p>
            <a:pPr algn="ctr" eaLnBrk="0" hangingPunct="0">
              <a:lnSpc>
                <a:spcPct val="60000"/>
              </a:lnSpc>
            </a:pPr>
            <a:r>
              <a:rPr lang="th-TH" sz="1400" b="1" dirty="0"/>
              <a:t>การ</a:t>
            </a:r>
            <a:r>
              <a:rPr lang="th-TH" sz="1400" b="1" dirty="0" smtClean="0"/>
              <a:t>ให้บริการ</a:t>
            </a:r>
            <a:endParaRPr lang="th-TH" sz="1400" b="1" dirty="0"/>
          </a:p>
        </p:txBody>
      </p:sp>
      <p:sp>
        <p:nvSpPr>
          <p:cNvPr id="3084" name="Rectangle 55"/>
          <p:cNvSpPr>
            <a:spLocks noChangeArrowheads="1"/>
          </p:cNvSpPr>
          <p:nvPr/>
        </p:nvSpPr>
        <p:spPr bwMode="auto">
          <a:xfrm rot="-5400000">
            <a:off x="-150830" y="2983719"/>
            <a:ext cx="857257" cy="55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89" tIns="48344" rIns="96689" bIns="48344" anchor="ctr"/>
          <a:lstStyle/>
          <a:p>
            <a:pPr algn="ctr" eaLnBrk="0" hangingPunct="0">
              <a:lnSpc>
                <a:spcPct val="60000"/>
              </a:lnSpc>
            </a:pPr>
            <a:r>
              <a:rPr lang="th-TH" sz="1400" b="1" dirty="0" smtClean="0"/>
              <a:t>ประสิทธิผล</a:t>
            </a:r>
            <a:endParaRPr lang="th-TH" sz="1400" b="1" dirty="0"/>
          </a:p>
        </p:txBody>
      </p:sp>
      <p:sp>
        <p:nvSpPr>
          <p:cNvPr id="18" name="AutoShape 62"/>
          <p:cNvSpPr>
            <a:spLocks noChangeArrowheads="1"/>
          </p:cNvSpPr>
          <p:nvPr/>
        </p:nvSpPr>
        <p:spPr bwMode="auto">
          <a:xfrm>
            <a:off x="1269975" y="904062"/>
            <a:ext cx="7200000" cy="5040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lIns="96689" tIns="48344" rIns="96689" bIns="48344" anchor="ctr">
            <a:spAutoFit/>
          </a:bodyPr>
          <a:lstStyle/>
          <a:p>
            <a:pPr algn="ctr">
              <a:lnSpc>
                <a:spcPct val="70000"/>
              </a:lnSpc>
              <a:defRPr/>
            </a:pPr>
            <a:r>
              <a:rPr lang="th-TH" sz="2400" b="1" dirty="0" smtClean="0">
                <a:solidFill>
                  <a:srgbClr val="000000"/>
                </a:solidFill>
              </a:rPr>
              <a:t>เป็น</a:t>
            </a:r>
            <a:r>
              <a:rPr lang="th-TH" sz="2400" b="1" dirty="0">
                <a:solidFill>
                  <a:srgbClr val="000000"/>
                </a:solidFill>
              </a:rPr>
              <a:t>องค์กรหลักด้านระบบบริการสุขภาพและระบบสุขภาพภาค</a:t>
            </a:r>
            <a:r>
              <a:rPr lang="th-TH" sz="2400" b="1" dirty="0" smtClean="0">
                <a:solidFill>
                  <a:srgbClr val="000000"/>
                </a:solidFill>
              </a:rPr>
              <a:t>ประชาชน</a:t>
            </a:r>
            <a:endParaRPr lang="th-TH" sz="2400" b="1" dirty="0">
              <a:solidFill>
                <a:srgbClr val="000000"/>
              </a:solidFill>
            </a:endParaRP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2318471" y="1941765"/>
            <a:ext cx="1620000" cy="720000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50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mpd="dbl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lIns="0" tIns="48344" rIns="0" bIns="48344" anchor="ctr"/>
          <a:lstStyle/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400" b="1" dirty="0" smtClean="0"/>
              <a:t>พัฒนาและปรับปรุงกลไก</a:t>
            </a:r>
          </a:p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400" b="1" dirty="0" smtClean="0"/>
              <a:t>การบังคับใช้กฎหมาย</a:t>
            </a:r>
          </a:p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400" b="1" dirty="0" smtClean="0"/>
              <a:t>การคุ้มครองผู้บริโภค</a:t>
            </a:r>
          </a:p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400" b="1" dirty="0" smtClean="0"/>
              <a:t>ด้านระบบบริการสุขภาพ</a:t>
            </a:r>
            <a:endParaRPr lang="th-TH" sz="1400" b="1" dirty="0"/>
          </a:p>
        </p:txBody>
      </p:sp>
      <p:sp>
        <p:nvSpPr>
          <p:cNvPr id="11280" name="Rectangle 21"/>
          <p:cNvSpPr>
            <a:spLocks noChangeArrowheads="1"/>
          </p:cNvSpPr>
          <p:nvPr/>
        </p:nvSpPr>
        <p:spPr bwMode="auto">
          <a:xfrm>
            <a:off x="2416240" y="1561997"/>
            <a:ext cx="1440000" cy="360000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50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 cmpd="dbl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none" lIns="0" tIns="48344" rIns="0" bIns="48344" anchor="ctr"/>
          <a:lstStyle/>
          <a:p>
            <a:pPr algn="ctr">
              <a:defRPr/>
            </a:pPr>
            <a:r>
              <a:rPr lang="th-TH" sz="1400" b="1" dirty="0"/>
              <a:t>ประเด็นยุทธศาสตร์ที่</a:t>
            </a:r>
            <a:r>
              <a:rPr lang="en-US" sz="1400" b="1" dirty="0"/>
              <a:t> 2</a:t>
            </a:r>
            <a:endParaRPr lang="th-TH" sz="1400" b="1" dirty="0"/>
          </a:p>
        </p:txBody>
      </p:sp>
      <p:sp>
        <p:nvSpPr>
          <p:cNvPr id="11281" name="Rectangle 20"/>
          <p:cNvSpPr>
            <a:spLocks noChangeArrowheads="1"/>
          </p:cNvSpPr>
          <p:nvPr/>
        </p:nvSpPr>
        <p:spPr bwMode="auto">
          <a:xfrm>
            <a:off x="4032983" y="1921550"/>
            <a:ext cx="1620000" cy="720000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6200000" scaled="1"/>
            <a:tileRect/>
          </a:gradFill>
          <a:ln w="38100" cmpd="dbl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lIns="0" tIns="48344" rIns="0" bIns="48344" anchor="ctr"/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เพิ่มศักยภาพประชาชน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และภาคีเครือข่าย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ในการพิทักษ์สิทธิผู้บริโภค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ด้านระบบบริการสุขภาพ</a:t>
            </a:r>
            <a:endParaRPr lang="th-TH" sz="1400" b="1" dirty="0"/>
          </a:p>
        </p:txBody>
      </p:sp>
      <p:sp>
        <p:nvSpPr>
          <p:cNvPr id="11282" name="Rectangle 21"/>
          <p:cNvSpPr>
            <a:spLocks noChangeArrowheads="1"/>
          </p:cNvSpPr>
          <p:nvPr/>
        </p:nvSpPr>
        <p:spPr bwMode="auto">
          <a:xfrm>
            <a:off x="4104421" y="1547004"/>
            <a:ext cx="1440000" cy="360000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5400000" scaled="1"/>
            <a:tileRect/>
          </a:gradFill>
          <a:ln w="38100" cmpd="dbl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none" lIns="0" tIns="48344" rIns="0" bIns="48344" anchor="ctr"/>
          <a:lstStyle/>
          <a:p>
            <a:pPr algn="ctr">
              <a:defRPr/>
            </a:pPr>
            <a:r>
              <a:rPr lang="th-TH" sz="1400" b="1" dirty="0"/>
              <a:t>ประเด็นยุทธศาสตร์ที่</a:t>
            </a:r>
            <a:r>
              <a:rPr lang="en-US" sz="1400" b="1" dirty="0"/>
              <a:t> 3</a:t>
            </a:r>
            <a:endParaRPr lang="th-TH" sz="1400" b="1" dirty="0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5767361" y="1930476"/>
            <a:ext cx="1789158" cy="7200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38100" cmpd="dbl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lIns="0" tIns="48344" rIns="0" bIns="48344" anchor="ctr"/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พัฒนาและปรับปรุงองค์ความรู้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เทคโนโลยี และนวัตกรรม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การคุ้มครองผู้บริโภค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ด้านระบบบริการสุขภาพ</a:t>
            </a:r>
            <a:endParaRPr lang="th-TH" sz="1400" b="1" dirty="0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5913445" y="1558293"/>
            <a:ext cx="1440000" cy="3600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 w="38100" cmpd="dbl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none" lIns="0" tIns="48344" rIns="0" bIns="48344" anchor="ctr"/>
          <a:lstStyle/>
          <a:p>
            <a:pPr algn="ctr">
              <a:defRPr/>
            </a:pPr>
            <a:r>
              <a:rPr lang="th-TH" sz="1400" b="1" dirty="0"/>
              <a:t>ประเด็นยุทธศาสตร์ที่</a:t>
            </a:r>
            <a:r>
              <a:rPr lang="en-US" sz="1400" b="1" dirty="0"/>
              <a:t> 4</a:t>
            </a:r>
            <a:endParaRPr lang="th-TH" sz="1400" b="1" dirty="0"/>
          </a:p>
        </p:txBody>
      </p:sp>
      <p:sp>
        <p:nvSpPr>
          <p:cNvPr id="3092" name="AutoShape 2"/>
          <p:cNvSpPr>
            <a:spLocks noChangeArrowheads="1"/>
          </p:cNvSpPr>
          <p:nvPr/>
        </p:nvSpPr>
        <p:spPr bwMode="auto">
          <a:xfrm>
            <a:off x="2198669" y="2975764"/>
            <a:ext cx="2520000" cy="53707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ผู้บริโภคด้านระบบบริการสุขภาพ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ได้รับการคุ้มครอง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400" b="1" dirty="0" smtClean="0"/>
              <a:t>การให้บริการสุขภาพตามกฎหมาย (ย2ป1)</a:t>
            </a:r>
            <a:endParaRPr lang="th-TH" sz="1400" b="1" dirty="0"/>
          </a:p>
        </p:txBody>
      </p:sp>
      <p:cxnSp>
        <p:nvCxnSpPr>
          <p:cNvPr id="30" name="Curved Connector 29"/>
          <p:cNvCxnSpPr>
            <a:stCxn id="3116" idx="1"/>
            <a:endCxn id="3092" idx="3"/>
          </p:cNvCxnSpPr>
          <p:nvPr/>
        </p:nvCxnSpPr>
        <p:spPr>
          <a:xfrm rot="10800000">
            <a:off x="4718669" y="3244301"/>
            <a:ext cx="926478" cy="83215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5" name="AutoShape 2"/>
          <p:cNvSpPr>
            <a:spLocks noChangeArrowheads="1"/>
          </p:cNvSpPr>
          <p:nvPr/>
        </p:nvSpPr>
        <p:spPr bwMode="auto">
          <a:xfrm>
            <a:off x="2341545" y="3799158"/>
            <a:ext cx="1620000" cy="7920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2.ข้อเสนอนโยบาย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และยุทธศาสตร์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ด้านระบบบริการสุขภาพ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สอดคล้องกับความต้องการ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ของประชาชน (ย1ป1)</a:t>
            </a:r>
            <a:endParaRPr lang="th-TH" sz="13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096" name="AutoShape 2"/>
          <p:cNvSpPr>
            <a:spLocks noChangeArrowheads="1"/>
          </p:cNvSpPr>
          <p:nvPr/>
        </p:nvSpPr>
        <p:spPr bwMode="auto">
          <a:xfrm>
            <a:off x="2412983" y="5982357"/>
            <a:ext cx="4500594" cy="279555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en-US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1.</a:t>
            </a: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ระบบบริหารจัดการมีประสิทธิภาพในการสนับสนุนการดำเนินงานของกรมฯ (ย5ป1)</a:t>
            </a:r>
            <a:endParaRPr lang="th-TH" sz="13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097" name="AutoShape 2"/>
          <p:cNvSpPr>
            <a:spLocks noChangeArrowheads="1"/>
          </p:cNvSpPr>
          <p:nvPr/>
        </p:nvSpPr>
        <p:spPr bwMode="auto">
          <a:xfrm>
            <a:off x="769909" y="6547664"/>
            <a:ext cx="2484891" cy="279555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2.พัฒนาระบบเทคโนโลยีสารสนเทศ-ฐานข้อมูล</a:t>
            </a:r>
          </a:p>
        </p:txBody>
      </p:sp>
      <p:sp>
        <p:nvSpPr>
          <p:cNvPr id="3098" name="AutoShape 2"/>
          <p:cNvSpPr>
            <a:spLocks noChangeArrowheads="1"/>
          </p:cNvSpPr>
          <p:nvPr/>
        </p:nvSpPr>
        <p:spPr bwMode="auto">
          <a:xfrm>
            <a:off x="6116527" y="6476226"/>
            <a:ext cx="2654438" cy="394054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en-US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4.</a:t>
            </a: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บุคลากรกรมฯมีการพัฒนาศักยภาพ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การคุ้มครองผู้บริโภคด้านระบบบริการสุขภาพ</a:t>
            </a:r>
            <a:endParaRPr lang="th-TH" sz="13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5" name="Down Arrow 74"/>
          <p:cNvSpPr/>
          <p:nvPr/>
        </p:nvSpPr>
        <p:spPr>
          <a:xfrm rot="10800000">
            <a:off x="1627165" y="5761846"/>
            <a:ext cx="376003" cy="239176"/>
          </a:xfrm>
          <a:prstGeom prst="downArrow">
            <a:avLst/>
          </a:prstGeom>
          <a:gradFill flip="none" rotWithShape="1">
            <a:gsLst>
              <a:gs pos="0">
                <a:srgbClr val="9900CC">
                  <a:tint val="66000"/>
                  <a:satMod val="160000"/>
                </a:srgbClr>
              </a:gs>
              <a:gs pos="50000">
                <a:srgbClr val="9900CC">
                  <a:tint val="44500"/>
                  <a:satMod val="160000"/>
                </a:srgbClr>
              </a:gs>
              <a:gs pos="100000">
                <a:srgbClr val="9900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89" tIns="48344" rIns="96689" bIns="48344"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76" name="Down Arrow 75"/>
          <p:cNvSpPr/>
          <p:nvPr/>
        </p:nvSpPr>
        <p:spPr>
          <a:xfrm rot="10800000">
            <a:off x="7109077" y="5761846"/>
            <a:ext cx="376004" cy="240884"/>
          </a:xfrm>
          <a:prstGeom prst="downArrow">
            <a:avLst/>
          </a:prstGeom>
          <a:gradFill flip="none" rotWithShape="1">
            <a:gsLst>
              <a:gs pos="0">
                <a:srgbClr val="9900CC">
                  <a:tint val="66000"/>
                  <a:satMod val="160000"/>
                </a:srgbClr>
              </a:gs>
              <a:gs pos="50000">
                <a:srgbClr val="9900CC">
                  <a:tint val="44500"/>
                  <a:satMod val="160000"/>
                </a:srgbClr>
              </a:gs>
              <a:gs pos="100000">
                <a:srgbClr val="9900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89" tIns="48344" rIns="96689" bIns="48344"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77" name="Down Arrow 76"/>
          <p:cNvSpPr/>
          <p:nvPr/>
        </p:nvSpPr>
        <p:spPr>
          <a:xfrm rot="10800000">
            <a:off x="3055925" y="2690012"/>
            <a:ext cx="376003" cy="240884"/>
          </a:xfrm>
          <a:prstGeom prst="downArrow">
            <a:avLst/>
          </a:prstGeom>
          <a:gradFill flip="none" rotWithShape="1">
            <a:gsLst>
              <a:gs pos="0">
                <a:srgbClr val="9900CC">
                  <a:tint val="66000"/>
                  <a:satMod val="160000"/>
                </a:srgbClr>
              </a:gs>
              <a:gs pos="50000">
                <a:srgbClr val="9900CC">
                  <a:tint val="44500"/>
                  <a:satMod val="160000"/>
                </a:srgbClr>
              </a:gs>
              <a:gs pos="100000">
                <a:srgbClr val="9900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89" tIns="48344" rIns="96689" bIns="48344"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104" name="AutoShape 2"/>
          <p:cNvSpPr>
            <a:spLocks noChangeArrowheads="1"/>
          </p:cNvSpPr>
          <p:nvPr/>
        </p:nvSpPr>
        <p:spPr bwMode="auto">
          <a:xfrm>
            <a:off x="555595" y="4976028"/>
            <a:ext cx="1332000" cy="661362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6689" tIns="48344" rIns="96689" bIns="48344" anchor="ctr"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1.สื่อสารและถ่ายทอด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องค์ความรู้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แบบมืออาชีพ</a:t>
            </a:r>
            <a:endParaRPr lang="th-TH" sz="13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105" name="AutoShape 2"/>
          <p:cNvSpPr>
            <a:spLocks noChangeArrowheads="1"/>
          </p:cNvSpPr>
          <p:nvPr/>
        </p:nvSpPr>
        <p:spPr bwMode="auto">
          <a:xfrm>
            <a:off x="555595" y="3799158"/>
            <a:ext cx="1584000" cy="7200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1.ความเชื่อมั่นของประชาชน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และภาคีเครือข่าย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ต่อนโยบายและยุทธศาสตร์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ด้านระบบบริการสุขภาพ</a:t>
            </a:r>
            <a:endParaRPr lang="th-TH" sz="13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107" name="AutoShape 2"/>
          <p:cNvSpPr>
            <a:spLocks noChangeArrowheads="1"/>
          </p:cNvSpPr>
          <p:nvPr/>
        </p:nvSpPr>
        <p:spPr bwMode="auto">
          <a:xfrm>
            <a:off x="7413643" y="3761582"/>
            <a:ext cx="1836000" cy="9360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5.กฎหมายที่เกี่ยวข้องกับการ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คุ้มครองผู้บริโภคด้านระบบบริการสุขภาพ ได้รับการพัฒนาปรับปรุงให้สอดคล้องกับองค์ความรู้ เทคโนโลยีและนวัตกรรม และความต้องการของประชาชน (ย4ป2)</a:t>
            </a:r>
            <a:endParaRPr lang="th-TH" sz="13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0" name="Rounded Rectangle 139"/>
          <p:cNvSpPr/>
          <p:nvPr/>
        </p:nvSpPr>
        <p:spPr>
          <a:xfrm>
            <a:off x="2055793" y="5009947"/>
            <a:ext cx="1857388" cy="7200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6689" tIns="48344" rIns="96689" bIns="48344" anchor="ctr"/>
          <a:lstStyle/>
          <a:p>
            <a:pPr marL="193042" indent="-193042" eaLnBrk="0" hangingPunct="0">
              <a:lnSpc>
                <a:spcPct val="60000"/>
              </a:lnSpc>
              <a:defRPr/>
            </a:pPr>
            <a:r>
              <a:rPr lang="en-US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2.</a:t>
            </a:r>
            <a:r>
              <a:rPr lang="th-TH" sz="1300" b="1" dirty="0" smtClean="0">
                <a:latin typeface="Angsana New" pitchFamily="18" charset="-34"/>
                <a:cs typeface="Angsana New" pitchFamily="18" charset="-34"/>
              </a:rPr>
              <a:t>พัฒนากลไกและการขับเคลื่อน</a:t>
            </a:r>
          </a:p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300" b="1" dirty="0" smtClean="0">
                <a:latin typeface="Angsana New" pitchFamily="18" charset="-34"/>
                <a:cs typeface="Angsana New" pitchFamily="18" charset="-34"/>
              </a:rPr>
              <a:t>นโยบายและยุทธศาสตร์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latin typeface="Angsana New" pitchFamily="18" charset="-34"/>
                <a:cs typeface="Angsana New" pitchFamily="18" charset="-34"/>
              </a:rPr>
              <a:t>การคุ้มครองผู้บริโภค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latin typeface="Angsana New" pitchFamily="18" charset="-34"/>
                <a:cs typeface="Angsana New" pitchFamily="18" charset="-34"/>
              </a:rPr>
              <a:t>ด้านระบบบริการสุขภาพ</a:t>
            </a:r>
            <a:endParaRPr lang="th-TH" sz="13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109" name="AutoShape 2"/>
          <p:cNvSpPr>
            <a:spLocks noChangeArrowheads="1"/>
          </p:cNvSpPr>
          <p:nvPr/>
        </p:nvSpPr>
        <p:spPr bwMode="auto">
          <a:xfrm>
            <a:off x="4110635" y="5015567"/>
            <a:ext cx="2160000" cy="680090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en-US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3.</a:t>
            </a: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พัฒนาระบบและเสริมสร้าง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องค์ความรู้ เทคโนโลยีและนวัตกรรม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ให้กับประชาชน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และภาคีเครือข่าย </a:t>
            </a:r>
            <a:endParaRPr lang="th-TH" sz="13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110" name="AutoShape 2"/>
          <p:cNvSpPr>
            <a:spLocks noChangeArrowheads="1"/>
          </p:cNvSpPr>
          <p:nvPr/>
        </p:nvSpPr>
        <p:spPr bwMode="auto">
          <a:xfrm>
            <a:off x="6428155" y="5015567"/>
            <a:ext cx="2700000" cy="680090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en-US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4.</a:t>
            </a: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พัฒนาและปรับปรุง</a:t>
            </a: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กฎหมาย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คุ้มครองผู้บริโภคด้านระบบบริการสุขภาพ 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ให้สอดคล้องกับองค์ความรู้ 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และความต้องการของประชาชน</a:t>
            </a:r>
            <a:endParaRPr lang="th-TH" sz="13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114" name="AutoShape 2"/>
          <p:cNvSpPr>
            <a:spLocks noChangeArrowheads="1"/>
          </p:cNvSpPr>
          <p:nvPr/>
        </p:nvSpPr>
        <p:spPr bwMode="auto">
          <a:xfrm>
            <a:off x="5627693" y="3799156"/>
            <a:ext cx="1620000" cy="7920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4.องค์ความรู้ เทคโนโลยี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และนวัตกรรม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ด้านระบบบริการสุขภาพ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มีความทันสมัยสอดคล้อง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กับความต้องการ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ของประชาชน (ย4ป1)</a:t>
            </a:r>
            <a:endParaRPr lang="th-TH" sz="13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116" name="AutoShape 2"/>
          <p:cNvSpPr>
            <a:spLocks noChangeArrowheads="1"/>
          </p:cNvSpPr>
          <p:nvPr/>
        </p:nvSpPr>
        <p:spPr bwMode="auto">
          <a:xfrm>
            <a:off x="5645147" y="3190078"/>
            <a:ext cx="2340000" cy="274873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9900CC">
                  <a:tint val="66000"/>
                  <a:satMod val="160000"/>
                </a:srgbClr>
              </a:gs>
              <a:gs pos="50000">
                <a:srgbClr val="9900CC">
                  <a:tint val="44500"/>
                  <a:satMod val="160000"/>
                </a:srgbClr>
              </a:gs>
              <a:gs pos="100000">
                <a:srgbClr val="9900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square" lIns="96689" tIns="48344" rIns="96689" bIns="48344" anchor="ctr"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400" b="1" dirty="0" smtClean="0">
                <a:solidFill>
                  <a:srgbClr val="000000"/>
                </a:solidFill>
              </a:rPr>
              <a:t>ระบบ</a:t>
            </a:r>
            <a:r>
              <a:rPr lang="th-TH" sz="1400" b="1" dirty="0">
                <a:solidFill>
                  <a:srgbClr val="000000"/>
                </a:solidFill>
              </a:rPr>
              <a:t>บริการ</a:t>
            </a:r>
            <a:r>
              <a:rPr lang="th-TH" sz="1400" b="1" dirty="0" smtClean="0">
                <a:solidFill>
                  <a:srgbClr val="000000"/>
                </a:solidFill>
              </a:rPr>
              <a:t>สุขภาพมีมาตรฐาน (ย2ป2)</a:t>
            </a:r>
            <a:endParaRPr lang="th-TH" sz="1400" b="1" dirty="0">
              <a:solidFill>
                <a:srgbClr val="000000"/>
              </a:solidFill>
            </a:endParaRPr>
          </a:p>
        </p:txBody>
      </p:sp>
      <p:cxnSp>
        <p:nvCxnSpPr>
          <p:cNvPr id="117" name="Curved Connector 116"/>
          <p:cNvCxnSpPr>
            <a:stCxn id="66" idx="0"/>
            <a:endCxn id="3092" idx="2"/>
          </p:cNvCxnSpPr>
          <p:nvPr/>
        </p:nvCxnSpPr>
        <p:spPr>
          <a:xfrm rot="16200000" flipV="1">
            <a:off x="3992202" y="2979303"/>
            <a:ext cx="286322" cy="1353388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Down Arrow 123"/>
          <p:cNvSpPr/>
          <p:nvPr/>
        </p:nvSpPr>
        <p:spPr>
          <a:xfrm rot="10800000">
            <a:off x="7127891" y="2690012"/>
            <a:ext cx="376003" cy="240885"/>
          </a:xfrm>
          <a:prstGeom prst="downArrow">
            <a:avLst/>
          </a:prstGeom>
          <a:gradFill flip="none" rotWithShape="1">
            <a:gsLst>
              <a:gs pos="0">
                <a:srgbClr val="9900CC">
                  <a:tint val="66000"/>
                  <a:satMod val="160000"/>
                </a:srgbClr>
              </a:gs>
              <a:gs pos="50000">
                <a:srgbClr val="9900CC">
                  <a:tint val="44500"/>
                  <a:satMod val="160000"/>
                </a:srgbClr>
              </a:gs>
              <a:gs pos="100000">
                <a:srgbClr val="9900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89" tIns="48344" rIns="96689" bIns="48344" anchor="ctr"/>
          <a:lstStyle/>
          <a:p>
            <a:pPr algn="ctr">
              <a:defRPr/>
            </a:pPr>
            <a:endParaRPr lang="th-TH"/>
          </a:p>
        </p:txBody>
      </p:sp>
      <p:cxnSp>
        <p:nvCxnSpPr>
          <p:cNvPr id="57" name="Curved Connector 56"/>
          <p:cNvCxnSpPr>
            <a:stCxn id="3114" idx="3"/>
            <a:endCxn id="3107" idx="1"/>
          </p:cNvCxnSpPr>
          <p:nvPr/>
        </p:nvCxnSpPr>
        <p:spPr>
          <a:xfrm>
            <a:off x="7247693" y="4195156"/>
            <a:ext cx="165950" cy="34426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AutoShape 2"/>
          <p:cNvSpPr>
            <a:spLocks noChangeArrowheads="1"/>
          </p:cNvSpPr>
          <p:nvPr/>
        </p:nvSpPr>
        <p:spPr bwMode="auto">
          <a:xfrm>
            <a:off x="3627429" y="6434606"/>
            <a:ext cx="2057206" cy="756000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en-US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3.</a:t>
            </a: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พัฒนาระบบบริหารจัดการภายใน</a:t>
            </a:r>
          </a:p>
          <a:p>
            <a:pPr algn="l">
              <a:lnSpc>
                <a:spcPct val="70000"/>
              </a:lnSpc>
              <a:spcBef>
                <a:spcPct val="20000"/>
              </a:spcBef>
            </a:pP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-ระบบการเงินการคลังและพัสดุ</a:t>
            </a:r>
          </a:p>
          <a:p>
            <a:pPr algn="l">
              <a:lnSpc>
                <a:spcPct val="70000"/>
              </a:lnSpc>
              <a:spcBef>
                <a:spcPct val="20000"/>
              </a:spcBef>
            </a:pP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-ระบบการบริหารทรัพยากรบุคคล</a:t>
            </a:r>
          </a:p>
          <a:p>
            <a:pPr algn="l">
              <a:lnSpc>
                <a:spcPct val="70000"/>
              </a:lnSpc>
              <a:spcBef>
                <a:spcPct val="20000"/>
              </a:spcBef>
            </a:pPr>
            <a:r>
              <a:rPr lang="th-TH" sz="13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-ระบบบริหารแผนและงบประมาณ</a:t>
            </a:r>
            <a:endParaRPr lang="th-TH" sz="13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2" name="ตัวยึดหมายเลขภาพนิ่ง 39"/>
          <p:cNvSpPr txBox="1">
            <a:spLocks/>
          </p:cNvSpPr>
          <p:nvPr/>
        </p:nvSpPr>
        <p:spPr bwMode="auto">
          <a:xfrm>
            <a:off x="8572554" y="6976292"/>
            <a:ext cx="484163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 smtClean="0">
                <a:latin typeface="TH SarabunIT๙" pitchFamily="34" charset="-34"/>
                <a:cs typeface="TH SarabunIT๙" pitchFamily="34" charset="-34"/>
              </a:rPr>
              <a:t>10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83" name="ตัวยึดหมายเลขภาพนิ่ง 39"/>
          <p:cNvSpPr txBox="1">
            <a:spLocks/>
          </p:cNvSpPr>
          <p:nvPr/>
        </p:nvSpPr>
        <p:spPr bwMode="auto">
          <a:xfrm>
            <a:off x="412719" y="6976292"/>
            <a:ext cx="2571768" cy="33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แผนยุทธศาสตร์ 2558-2561 กองแบบแผน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100" name="Line 3"/>
          <p:cNvSpPr>
            <a:spLocks noChangeShapeType="1"/>
          </p:cNvSpPr>
          <p:nvPr/>
        </p:nvSpPr>
        <p:spPr bwMode="auto">
          <a:xfrm>
            <a:off x="-15909" y="2832888"/>
            <a:ext cx="9540875" cy="0"/>
          </a:xfrm>
          <a:prstGeom prst="line">
            <a:avLst/>
          </a:prstGeom>
          <a:noFill/>
          <a:ln w="28575">
            <a:solidFill>
              <a:srgbClr val="3333CC"/>
            </a:solidFill>
            <a:prstDash val="dash"/>
            <a:round/>
            <a:headEnd/>
            <a:tailEnd/>
          </a:ln>
        </p:spPr>
        <p:txBody>
          <a:bodyPr lIns="96689" tIns="48344" rIns="96689" bIns="48344"/>
          <a:lstStyle/>
          <a:p>
            <a:endParaRPr lang="th-TH"/>
          </a:p>
        </p:txBody>
      </p:sp>
      <p:sp>
        <p:nvSpPr>
          <p:cNvPr id="128" name="Rectangle 55"/>
          <p:cNvSpPr>
            <a:spLocks noChangeArrowheads="1"/>
          </p:cNvSpPr>
          <p:nvPr/>
        </p:nvSpPr>
        <p:spPr bwMode="auto">
          <a:xfrm rot="-5400000">
            <a:off x="119012" y="840579"/>
            <a:ext cx="857258" cy="55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89" tIns="48344" rIns="96689" bIns="48344" anchor="ctr"/>
          <a:lstStyle/>
          <a:p>
            <a:pPr algn="ctr" eaLnBrk="0" hangingPunct="0">
              <a:lnSpc>
                <a:spcPct val="60000"/>
              </a:lnSpc>
            </a:pPr>
            <a:r>
              <a:rPr lang="th-TH" sz="1400" b="1" dirty="0" smtClean="0"/>
              <a:t>วิสัยทัศน์</a:t>
            </a:r>
            <a:endParaRPr lang="th-TH" sz="1400" b="1" dirty="0"/>
          </a:p>
        </p:txBody>
      </p:sp>
      <p:sp>
        <p:nvSpPr>
          <p:cNvPr id="129" name="Text Box 5"/>
          <p:cNvSpPr txBox="1">
            <a:spLocks noChangeArrowheads="1"/>
          </p:cNvSpPr>
          <p:nvPr/>
        </p:nvSpPr>
        <p:spPr bwMode="auto">
          <a:xfrm>
            <a:off x="412719" y="546872"/>
            <a:ext cx="8866720" cy="3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652" tIns="48325" rIns="96652" bIns="48325">
            <a:spAutoFit/>
          </a:bodyPr>
          <a:lstStyle/>
          <a:p>
            <a:pPr defTabSz="965208" eaLnBrk="0" hangingPunct="0"/>
            <a:r>
              <a:rPr lang="en-US" sz="1400" b="1" dirty="0">
                <a:solidFill>
                  <a:srgbClr val="C00000"/>
                </a:solidFill>
              </a:rPr>
              <a:t>Strategy  Map  </a:t>
            </a:r>
            <a:r>
              <a:rPr lang="th-TH" sz="1400" b="1" dirty="0" smtClean="0">
                <a:solidFill>
                  <a:srgbClr val="C00000"/>
                </a:solidFill>
              </a:rPr>
              <a:t>กรมสนับสนุนบริการสุขภาพ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4" name="Rectangle 20"/>
          <p:cNvSpPr>
            <a:spLocks noChangeArrowheads="1"/>
          </p:cNvSpPr>
          <p:nvPr/>
        </p:nvSpPr>
        <p:spPr bwMode="auto">
          <a:xfrm>
            <a:off x="7651031" y="1950691"/>
            <a:ext cx="1620000" cy="720000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50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mpd="dbl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lIns="0" tIns="48344" rIns="0" bIns="48344" anchor="ctr"/>
          <a:lstStyle/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400" b="1" dirty="0" smtClean="0"/>
              <a:t>เพิ่มประสิทธิภาพ</a:t>
            </a:r>
          </a:p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400" b="1" dirty="0" smtClean="0"/>
              <a:t>และปรับปรุง</a:t>
            </a:r>
          </a:p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400" b="1" dirty="0" smtClean="0"/>
              <a:t>ระบบบริหารจัดการ</a:t>
            </a:r>
            <a:endParaRPr lang="th-TH" sz="1400" b="1" dirty="0"/>
          </a:p>
        </p:txBody>
      </p:sp>
      <p:sp>
        <p:nvSpPr>
          <p:cNvPr id="55" name="Rectangle 21"/>
          <p:cNvSpPr>
            <a:spLocks noChangeArrowheads="1"/>
          </p:cNvSpPr>
          <p:nvPr/>
        </p:nvSpPr>
        <p:spPr bwMode="auto">
          <a:xfrm>
            <a:off x="7744551" y="1584575"/>
            <a:ext cx="1440000" cy="360000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50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5400000" scaled="1"/>
            <a:tileRect/>
          </a:gradFill>
          <a:ln w="38100" cmpd="dbl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none" lIns="0" tIns="48344" rIns="0" bIns="48344" anchor="ctr"/>
          <a:lstStyle/>
          <a:p>
            <a:pPr algn="ctr">
              <a:defRPr/>
            </a:pPr>
            <a:r>
              <a:rPr lang="th-TH" sz="1400" b="1" dirty="0"/>
              <a:t>ประเด็นยุทธศาสตร์ที่</a:t>
            </a:r>
            <a:r>
              <a:rPr lang="en-US" sz="1400" b="1" dirty="0"/>
              <a:t> </a:t>
            </a:r>
            <a:r>
              <a:rPr lang="en-US" sz="1400" b="1" dirty="0" smtClean="0"/>
              <a:t>5</a:t>
            </a:r>
            <a:endParaRPr lang="th-TH" sz="1400" b="1" dirty="0"/>
          </a:p>
        </p:txBody>
      </p:sp>
      <p:sp>
        <p:nvSpPr>
          <p:cNvPr id="66" name="AutoShape 2"/>
          <p:cNvSpPr>
            <a:spLocks noChangeArrowheads="1"/>
          </p:cNvSpPr>
          <p:nvPr/>
        </p:nvSpPr>
        <p:spPr bwMode="auto">
          <a:xfrm>
            <a:off x="4056057" y="3799158"/>
            <a:ext cx="1512000" cy="7920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3.ประชาชนและ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ภาคีเครือข่าย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มีศักยภาพในการ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พิทักษ์สิทธิผู้บริโภค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ด้านระบบบริการสุขภาพ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3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(ย3ป1)</a:t>
            </a:r>
            <a:endParaRPr lang="th-TH" sz="13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9" name="Curved Connector 116"/>
          <p:cNvCxnSpPr>
            <a:stCxn id="3095" idx="1"/>
            <a:endCxn id="3105" idx="3"/>
          </p:cNvCxnSpPr>
          <p:nvPr/>
        </p:nvCxnSpPr>
        <p:spPr>
          <a:xfrm rot="10800000">
            <a:off x="2139595" y="4159158"/>
            <a:ext cx="201950" cy="36000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urved Connector 116"/>
          <p:cNvCxnSpPr>
            <a:stCxn id="140" idx="0"/>
            <a:endCxn id="66" idx="2"/>
          </p:cNvCxnSpPr>
          <p:nvPr/>
        </p:nvCxnSpPr>
        <p:spPr>
          <a:xfrm rot="5400000" flipH="1" flipV="1">
            <a:off x="3688878" y="3886768"/>
            <a:ext cx="418789" cy="1827570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urved Connector 116"/>
          <p:cNvCxnSpPr>
            <a:stCxn id="3105" idx="0"/>
            <a:endCxn id="3092" idx="2"/>
          </p:cNvCxnSpPr>
          <p:nvPr/>
        </p:nvCxnSpPr>
        <p:spPr>
          <a:xfrm rot="5400000" flipH="1" flipV="1">
            <a:off x="2259971" y="2600460"/>
            <a:ext cx="286322" cy="2111074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urved Connector 116"/>
          <p:cNvCxnSpPr>
            <a:stCxn id="140" idx="0"/>
            <a:endCxn id="3095" idx="2"/>
          </p:cNvCxnSpPr>
          <p:nvPr/>
        </p:nvCxnSpPr>
        <p:spPr>
          <a:xfrm rot="5400000" flipH="1" flipV="1">
            <a:off x="2858622" y="4717024"/>
            <a:ext cx="418789" cy="167058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urved Connector 116"/>
          <p:cNvCxnSpPr>
            <a:stCxn id="3104" idx="0"/>
            <a:endCxn id="66" idx="2"/>
          </p:cNvCxnSpPr>
          <p:nvPr/>
        </p:nvCxnSpPr>
        <p:spPr>
          <a:xfrm rot="5400000" flipH="1" flipV="1">
            <a:off x="2824391" y="2988362"/>
            <a:ext cx="384870" cy="3590462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urved Connector 116"/>
          <p:cNvCxnSpPr>
            <a:stCxn id="3104" idx="0"/>
            <a:endCxn id="3105" idx="2"/>
          </p:cNvCxnSpPr>
          <p:nvPr/>
        </p:nvCxnSpPr>
        <p:spPr>
          <a:xfrm rot="5400000" flipH="1" flipV="1">
            <a:off x="1056160" y="4684593"/>
            <a:ext cx="456870" cy="126000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urved Connector 116"/>
          <p:cNvCxnSpPr>
            <a:stCxn id="3109" idx="0"/>
            <a:endCxn id="3114" idx="2"/>
          </p:cNvCxnSpPr>
          <p:nvPr/>
        </p:nvCxnSpPr>
        <p:spPr>
          <a:xfrm rot="5400000" flipH="1" flipV="1">
            <a:off x="5601959" y="4179833"/>
            <a:ext cx="424411" cy="1247058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urved Connector 116"/>
          <p:cNvCxnSpPr>
            <a:stCxn id="3110" idx="0"/>
            <a:endCxn id="3107" idx="2"/>
          </p:cNvCxnSpPr>
          <p:nvPr/>
        </p:nvCxnSpPr>
        <p:spPr>
          <a:xfrm rot="5400000" flipH="1" flipV="1">
            <a:off x="7895907" y="4579831"/>
            <a:ext cx="317985" cy="553488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urved Connector 116"/>
          <p:cNvCxnSpPr>
            <a:stCxn id="3097" idx="0"/>
            <a:endCxn id="3096" idx="1"/>
          </p:cNvCxnSpPr>
          <p:nvPr/>
        </p:nvCxnSpPr>
        <p:spPr>
          <a:xfrm rot="5400000" flipH="1" flipV="1">
            <a:off x="1999905" y="6134586"/>
            <a:ext cx="425529" cy="400628"/>
          </a:xfrm>
          <a:prstGeom prst="curvedConnector2">
            <a:avLst/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urved Connector 116"/>
          <p:cNvCxnSpPr>
            <a:stCxn id="3109" idx="0"/>
            <a:endCxn id="66" idx="2"/>
          </p:cNvCxnSpPr>
          <p:nvPr/>
        </p:nvCxnSpPr>
        <p:spPr>
          <a:xfrm rot="16200000" flipV="1">
            <a:off x="4789142" y="4614074"/>
            <a:ext cx="424409" cy="378578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urved Connector 116"/>
          <p:cNvCxnSpPr>
            <a:stCxn id="3098" idx="0"/>
            <a:endCxn id="3096" idx="3"/>
          </p:cNvCxnSpPr>
          <p:nvPr/>
        </p:nvCxnSpPr>
        <p:spPr>
          <a:xfrm rot="16200000" flipV="1">
            <a:off x="7001617" y="6034096"/>
            <a:ext cx="354091" cy="530169"/>
          </a:xfrm>
          <a:prstGeom prst="curvedConnector2">
            <a:avLst/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urved Connector 116"/>
          <p:cNvCxnSpPr>
            <a:stCxn id="3107" idx="0"/>
            <a:endCxn id="3092" idx="2"/>
          </p:cNvCxnSpPr>
          <p:nvPr/>
        </p:nvCxnSpPr>
        <p:spPr>
          <a:xfrm rot="16200000" flipV="1">
            <a:off x="5770783" y="1200722"/>
            <a:ext cx="248746" cy="4872974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urved Connector 116"/>
          <p:cNvCxnSpPr>
            <a:stCxn id="70" idx="0"/>
            <a:endCxn id="3096" idx="2"/>
          </p:cNvCxnSpPr>
          <p:nvPr/>
        </p:nvCxnSpPr>
        <p:spPr>
          <a:xfrm rot="5400000" flipH="1" flipV="1">
            <a:off x="4573309" y="6344635"/>
            <a:ext cx="172694" cy="7248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 rot="-5400000">
            <a:off x="21574" y="5401641"/>
            <a:ext cx="922536" cy="369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ประสิทธิภาพของ</a:t>
            </a:r>
          </a:p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การปฏิบัติราชการ</a:t>
            </a: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 rot="-5400000">
            <a:off x="42278" y="4280093"/>
            <a:ext cx="922536" cy="47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คุณภาพ</a:t>
            </a:r>
          </a:p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การให้บริการ</a:t>
            </a:r>
          </a:p>
          <a:p>
            <a:pPr defTabSz="963529" eaLnBrk="0" hangingPunct="0">
              <a:lnSpc>
                <a:spcPct val="60000"/>
              </a:lnSpc>
            </a:pPr>
            <a:endParaRPr lang="th-TH" sz="1200" b="1" dirty="0">
              <a:solidFill>
                <a:srgbClr val="3333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412719" y="261120"/>
            <a:ext cx="8866720" cy="74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40" tIns="48319" rIns="96640" bIns="48319">
            <a:spAutoFit/>
          </a:bodyPr>
          <a:lstStyle/>
          <a:p>
            <a:pPr defTabSz="963529" eaLnBrk="0" hangingPunct="0"/>
            <a:r>
              <a:rPr lang="en-US" sz="21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Strategy  Map  </a:t>
            </a:r>
            <a:r>
              <a:rPr lang="th-TH" sz="21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กองแบบ</a:t>
            </a:r>
            <a:r>
              <a:rPr lang="th-TH" sz="21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แผน</a:t>
            </a:r>
            <a:endParaRPr lang="th-TH" sz="2100" b="1" dirty="0">
              <a:solidFill>
                <a:srgbClr val="C00000"/>
              </a:solidFill>
              <a:latin typeface="AngsanaUPC" pitchFamily="18" charset="-34"/>
              <a:cs typeface="AngsanaUPC" pitchFamily="18" charset="-34"/>
            </a:endParaRPr>
          </a:p>
          <a:p>
            <a:pPr defTabSz="963529" eaLnBrk="0" hangingPunct="0"/>
            <a:endParaRPr lang="en-US" sz="2100" b="1" dirty="0">
              <a:solidFill>
                <a:srgbClr val="00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077" name="AutoShape 6"/>
          <p:cNvSpPr>
            <a:spLocks noChangeArrowheads="1"/>
          </p:cNvSpPr>
          <p:nvPr/>
        </p:nvSpPr>
        <p:spPr bwMode="auto">
          <a:xfrm>
            <a:off x="1055661" y="958968"/>
            <a:ext cx="7572428" cy="53129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99FF">
                  <a:alpha val="25882"/>
                </a:srgbClr>
              </a:gs>
              <a:gs pos="23000">
                <a:srgbClr val="CC99FF">
                  <a:alpha val="0"/>
                </a:srgbClr>
              </a:gs>
              <a:gs pos="17999">
                <a:srgbClr val="CCFF66"/>
              </a:gs>
              <a:gs pos="51000">
                <a:srgbClr val="FFFFCC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6640" tIns="48319" rIns="96640" bIns="48319" anchor="ctr">
            <a:spAutoFit/>
          </a:bodyPr>
          <a:lstStyle/>
          <a:p>
            <a:pPr defTabSz="965090">
              <a:defRPr/>
            </a:pPr>
            <a:r>
              <a:rPr lang="th-TH" sz="2400" b="1" dirty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เป็นองค์กร</a:t>
            </a:r>
            <a:r>
              <a:rPr lang="th-TH" sz="2400" b="1" dirty="0" smtClean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หลักด้านมาตรฐาน</a:t>
            </a:r>
            <a:r>
              <a:rPr lang="th-TH" sz="2400" b="1" dirty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อาคารและสภาพแวดล้อมสาธารณสุข</a:t>
            </a: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 rot="-5400000">
            <a:off x="60923" y="1011247"/>
            <a:ext cx="785864" cy="42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4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วิสัยทัศน์</a:t>
            </a:r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 flipV="1">
            <a:off x="99384" y="2899200"/>
            <a:ext cx="9441491" cy="5126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 lIns="91418" tIns="45709" rIns="91418" bIns="45709"/>
          <a:lstStyle/>
          <a:p>
            <a:endParaRPr lang="th-TH"/>
          </a:p>
        </p:txBody>
      </p:sp>
      <p:sp>
        <p:nvSpPr>
          <p:cNvPr id="7178" name="Line 9"/>
          <p:cNvSpPr>
            <a:spLocks noChangeShapeType="1"/>
          </p:cNvSpPr>
          <p:nvPr/>
        </p:nvSpPr>
        <p:spPr bwMode="auto">
          <a:xfrm>
            <a:off x="36441" y="6117328"/>
            <a:ext cx="9405050" cy="1708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 lIns="91418" tIns="45709" rIns="91418" bIns="45709"/>
          <a:lstStyle/>
          <a:p>
            <a:endParaRPr lang="th-TH"/>
          </a:p>
        </p:txBody>
      </p:sp>
      <p:sp>
        <p:nvSpPr>
          <p:cNvPr id="7179" name="Rectangle 10"/>
          <p:cNvSpPr>
            <a:spLocks noChangeArrowheads="1"/>
          </p:cNvSpPr>
          <p:nvPr/>
        </p:nvSpPr>
        <p:spPr bwMode="auto">
          <a:xfrm rot="-5400000">
            <a:off x="120249" y="6303779"/>
            <a:ext cx="697027" cy="47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การพัฒนา</a:t>
            </a:r>
          </a:p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องค์กร</a:t>
            </a:r>
          </a:p>
        </p:txBody>
      </p:sp>
      <p:sp>
        <p:nvSpPr>
          <p:cNvPr id="7180" name="Rectangle 16"/>
          <p:cNvSpPr>
            <a:spLocks noChangeArrowheads="1"/>
          </p:cNvSpPr>
          <p:nvPr/>
        </p:nvSpPr>
        <p:spPr bwMode="auto">
          <a:xfrm rot="-5400000">
            <a:off x="35445" y="3272585"/>
            <a:ext cx="936203" cy="47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640" tIns="48319" rIns="96640" bIns="48319" anchor="ctr"/>
          <a:lstStyle/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ประสิทธิผล</a:t>
            </a:r>
          </a:p>
          <a:p>
            <a:pPr defTabSz="963529" eaLnBrk="0" hangingPunct="0">
              <a:lnSpc>
                <a:spcPct val="60000"/>
              </a:lnSpc>
            </a:pPr>
            <a:r>
              <a:rPr lang="th-TH" sz="1200" b="1" dirty="0">
                <a:solidFill>
                  <a:srgbClr val="3333FF"/>
                </a:solidFill>
                <a:latin typeface="AngsanaUPC" pitchFamily="18" charset="-34"/>
                <a:cs typeface="AngsanaUPC" pitchFamily="18" charset="-34"/>
              </a:rPr>
              <a:t>ตามยุทธศาสตร์</a:t>
            </a:r>
          </a:p>
          <a:p>
            <a:pPr defTabSz="963529" eaLnBrk="0" hangingPunct="0">
              <a:lnSpc>
                <a:spcPct val="60000"/>
              </a:lnSpc>
            </a:pPr>
            <a:endParaRPr lang="th-TH" sz="1200" b="1" dirty="0">
              <a:solidFill>
                <a:srgbClr val="3333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81" name="Line 17"/>
          <p:cNvSpPr>
            <a:spLocks noChangeShapeType="1"/>
          </p:cNvSpPr>
          <p:nvPr/>
        </p:nvSpPr>
        <p:spPr bwMode="auto">
          <a:xfrm>
            <a:off x="1" y="5072778"/>
            <a:ext cx="9405050" cy="46126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 lIns="91418" tIns="45709" rIns="91418" bIns="45709"/>
          <a:lstStyle/>
          <a:p>
            <a:endParaRPr lang="th-TH"/>
          </a:p>
        </p:txBody>
      </p:sp>
      <p:sp>
        <p:nvSpPr>
          <p:cNvPr id="7182" name="Line 30"/>
          <p:cNvSpPr>
            <a:spLocks noChangeShapeType="1"/>
          </p:cNvSpPr>
          <p:nvPr/>
        </p:nvSpPr>
        <p:spPr bwMode="auto">
          <a:xfrm>
            <a:off x="137482" y="3972479"/>
            <a:ext cx="9403393" cy="3417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 lIns="91418" tIns="45709" rIns="91418" bIns="45709"/>
          <a:lstStyle/>
          <a:p>
            <a:endParaRPr lang="th-TH"/>
          </a:p>
        </p:txBody>
      </p:sp>
      <p:sp>
        <p:nvSpPr>
          <p:cNvPr id="7184" name="Rectangle 47"/>
          <p:cNvSpPr>
            <a:spLocks noChangeArrowheads="1"/>
          </p:cNvSpPr>
          <p:nvPr/>
        </p:nvSpPr>
        <p:spPr bwMode="auto">
          <a:xfrm>
            <a:off x="3582008" y="5339913"/>
            <a:ext cx="2533250" cy="497691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I 9.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พัฒนากลไกใน</a:t>
            </a:r>
            <a:r>
              <a:rPr lang="th-TH" sz="1300" b="1" dirty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การ ติดตาม กำกับ  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ประเมินผล</a:t>
            </a:r>
          </a:p>
          <a:p>
            <a:pPr defTabSz="963529"/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  <a:endParaRPr lang="th-TH" sz="1300" b="1" dirty="0">
              <a:solidFill>
                <a:srgbClr val="66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86" name="Rectangle 61"/>
          <p:cNvSpPr>
            <a:spLocks noChangeArrowheads="1"/>
          </p:cNvSpPr>
          <p:nvPr/>
        </p:nvSpPr>
        <p:spPr bwMode="auto">
          <a:xfrm>
            <a:off x="841347" y="3190078"/>
            <a:ext cx="2520000" cy="497144"/>
          </a:xfrm>
          <a:prstGeom prst="rect">
            <a:avLst/>
          </a:prstGeom>
          <a:gradFill rotWithShape="1">
            <a:gsLst>
              <a:gs pos="0">
                <a:srgbClr val="FF99FF">
                  <a:alpha val="50998"/>
                </a:srgbClr>
              </a:gs>
              <a:gs pos="100000">
                <a:srgbClr val="66CCFF">
                  <a:alpha val="50998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marL="149398" indent="-149398" defTabSz="963529" eaLnBrk="0" hangingPunct="0">
              <a:buClr>
                <a:schemeClr val="hlink"/>
              </a:buClr>
            </a:pPr>
            <a:r>
              <a:rPr lang="en-US" sz="13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E1.</a:t>
            </a:r>
            <a:r>
              <a:rPr lang="th-TH" sz="13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 สถานบริการสุขภาพมีคุณภาพ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3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ตามมาตรฐานอาคารและสภาพแวดล้อม</a:t>
            </a:r>
          </a:p>
        </p:txBody>
      </p:sp>
      <p:sp>
        <p:nvSpPr>
          <p:cNvPr id="7187" name="Rectangle 63"/>
          <p:cNvSpPr>
            <a:spLocks noChangeArrowheads="1"/>
          </p:cNvSpPr>
          <p:nvPr/>
        </p:nvSpPr>
        <p:spPr bwMode="auto">
          <a:xfrm>
            <a:off x="841348" y="2099716"/>
            <a:ext cx="2592000" cy="590024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 anchor="ctr">
            <a:spAutoFit/>
          </a:bodyPr>
          <a:lstStyle/>
          <a:p>
            <a:pPr defTabSz="963529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พัฒนา กำกับ มาตรฐานด้านอาคาร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และ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สภาพแวดล้อมสาธารณสุข</a:t>
            </a:r>
            <a:endParaRPr lang="th-TH" sz="15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88" name="Rectangle 64"/>
          <p:cNvSpPr>
            <a:spLocks noChangeArrowheads="1"/>
          </p:cNvSpPr>
          <p:nvPr/>
        </p:nvSpPr>
        <p:spPr bwMode="auto">
          <a:xfrm>
            <a:off x="841347" y="1742660"/>
            <a:ext cx="2592000" cy="348514"/>
          </a:xfrm>
          <a:prstGeom prst="rect">
            <a:avLst/>
          </a:prstGeom>
          <a:solidFill>
            <a:srgbClr val="FF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ประเด็นยุทธศาสตร์ที่ </a:t>
            </a:r>
            <a:r>
              <a:rPr lang="en-US" sz="1600" b="1" dirty="0">
                <a:latin typeface="AngsanaUPC" pitchFamily="18" charset="-34"/>
                <a:cs typeface="AngsanaUPC" pitchFamily="18" charset="-34"/>
              </a:rPr>
              <a:t>1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91" name="AutoShape 79"/>
          <p:cNvSpPr>
            <a:spLocks noChangeArrowheads="1"/>
          </p:cNvSpPr>
          <p:nvPr/>
        </p:nvSpPr>
        <p:spPr bwMode="auto">
          <a:xfrm>
            <a:off x="4413247" y="5976160"/>
            <a:ext cx="382629" cy="285614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91418" tIns="45709" rIns="91418" bIns="45709" anchor="ctr"/>
          <a:lstStyle/>
          <a:p>
            <a:endParaRPr lang="th-TH"/>
          </a:p>
        </p:txBody>
      </p:sp>
      <p:sp>
        <p:nvSpPr>
          <p:cNvPr id="7192" name="AutoShape 80"/>
          <p:cNvSpPr>
            <a:spLocks noChangeArrowheads="1"/>
          </p:cNvSpPr>
          <p:nvPr/>
        </p:nvSpPr>
        <p:spPr bwMode="auto">
          <a:xfrm>
            <a:off x="4448068" y="4976028"/>
            <a:ext cx="361096" cy="28575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91418" tIns="45709" rIns="91418" bIns="45709" anchor="ctr"/>
          <a:lstStyle/>
          <a:p>
            <a:endParaRPr lang="th-TH"/>
          </a:p>
        </p:txBody>
      </p:sp>
      <p:sp>
        <p:nvSpPr>
          <p:cNvPr id="7193" name="Text Box 85"/>
          <p:cNvSpPr txBox="1">
            <a:spLocks noChangeArrowheads="1"/>
          </p:cNvSpPr>
          <p:nvPr/>
        </p:nvSpPr>
        <p:spPr bwMode="auto">
          <a:xfrm>
            <a:off x="7127891" y="6404788"/>
            <a:ext cx="1800000" cy="497691"/>
          </a:xfrm>
          <a:prstGeom prst="rect">
            <a:avLst/>
          </a:prstGeom>
          <a:gradFill rotWithShape="1">
            <a:gsLst>
              <a:gs pos="0">
                <a:srgbClr val="9966FF">
                  <a:alpha val="50998"/>
                </a:srgbClr>
              </a:gs>
              <a:gs pos="50000">
                <a:srgbClr val="FFFFFF">
                  <a:alpha val="50998"/>
                </a:srgbClr>
              </a:gs>
              <a:gs pos="100000">
                <a:srgbClr val="9966FF">
                  <a:alpha val="50998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L14.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3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ส่งเสริมการ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เป็น</a:t>
            </a:r>
          </a:p>
          <a:p>
            <a:pPr defTabSz="963529"/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องค์กร</a:t>
            </a:r>
            <a:r>
              <a:rPr lang="th-TH" sz="13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แห่งการเรียนรู้(</a:t>
            </a:r>
            <a:r>
              <a:rPr lang="en-US" sz="13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LO)</a:t>
            </a:r>
            <a:endParaRPr lang="th-TH" sz="13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7194" name="AutoShape 87"/>
          <p:cNvCxnSpPr>
            <a:cxnSpLocks noChangeShapeType="1"/>
            <a:stCxn id="146" idx="0"/>
            <a:endCxn id="7186" idx="2"/>
          </p:cNvCxnSpPr>
          <p:nvPr/>
        </p:nvCxnSpPr>
        <p:spPr bwMode="auto">
          <a:xfrm rot="5400000" flipH="1" flipV="1">
            <a:off x="1661536" y="3767033"/>
            <a:ext cx="519622" cy="36000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7195" name="Rectangle 65"/>
          <p:cNvSpPr>
            <a:spLocks noChangeArrowheads="1"/>
          </p:cNvSpPr>
          <p:nvPr/>
        </p:nvSpPr>
        <p:spPr bwMode="auto">
          <a:xfrm>
            <a:off x="2967155" y="6404788"/>
            <a:ext cx="1800000" cy="497691"/>
          </a:xfrm>
          <a:prstGeom prst="rect">
            <a:avLst/>
          </a:prstGeom>
          <a:gradFill rotWithShape="1">
            <a:gsLst>
              <a:gs pos="0">
                <a:srgbClr val="9966FF">
                  <a:alpha val="51999"/>
                </a:srgbClr>
              </a:gs>
              <a:gs pos="50000">
                <a:srgbClr val="FFFFFF">
                  <a:alpha val="51999"/>
                </a:srgbClr>
              </a:gs>
              <a:gs pos="100000">
                <a:srgbClr val="9966FF">
                  <a:alpha val="51999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1</a:t>
            </a:r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2.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สร้างเสริมและพัฒนา</a:t>
            </a:r>
          </a:p>
          <a:p>
            <a:pPr defTabSz="963529"/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สมรรถนะบุคลากร</a:t>
            </a:r>
            <a:endParaRPr lang="th-TH" sz="13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96" name="Rectangle 68"/>
          <p:cNvSpPr>
            <a:spLocks noChangeArrowheads="1"/>
          </p:cNvSpPr>
          <p:nvPr/>
        </p:nvSpPr>
        <p:spPr bwMode="auto">
          <a:xfrm>
            <a:off x="4984751" y="6404788"/>
            <a:ext cx="1800000" cy="497691"/>
          </a:xfrm>
          <a:prstGeom prst="rect">
            <a:avLst/>
          </a:prstGeom>
          <a:gradFill rotWithShape="1">
            <a:gsLst>
              <a:gs pos="0">
                <a:srgbClr val="9966FF">
                  <a:alpha val="51999"/>
                </a:srgbClr>
              </a:gs>
              <a:gs pos="50000">
                <a:srgbClr val="FFFFFF">
                  <a:alpha val="51999"/>
                </a:srgbClr>
              </a:gs>
              <a:gs pos="100000">
                <a:srgbClr val="9966FF">
                  <a:alpha val="51999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L13.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พัฒนาเทคโนโลยีสารสนเทศ</a:t>
            </a:r>
          </a:p>
          <a:p>
            <a:pPr defTabSz="963529"/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และการสื่อสาร</a:t>
            </a:r>
            <a:endParaRPr lang="th-TH" sz="13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7197" name="AutoShape 77"/>
          <p:cNvCxnSpPr>
            <a:cxnSpLocks noChangeShapeType="1"/>
            <a:stCxn id="57" idx="0"/>
            <a:endCxn id="7186" idx="2"/>
          </p:cNvCxnSpPr>
          <p:nvPr/>
        </p:nvCxnSpPr>
        <p:spPr bwMode="auto">
          <a:xfrm rot="16200000" flipV="1">
            <a:off x="2733106" y="3055463"/>
            <a:ext cx="519622" cy="178314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7198" name="Rectangle 63"/>
          <p:cNvSpPr>
            <a:spLocks noChangeArrowheads="1"/>
          </p:cNvSpPr>
          <p:nvPr/>
        </p:nvSpPr>
        <p:spPr bwMode="auto">
          <a:xfrm>
            <a:off x="3576224" y="2099716"/>
            <a:ext cx="2592000" cy="590024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6640" tIns="48319" rIns="96640" bIns="48319" anchor="ctr">
            <a:spAutoFit/>
          </a:bodyPr>
          <a:lstStyle/>
          <a:p>
            <a:pPr defTabSz="963529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พัฒนา องค์ความรู้ เทคโนโลยีและนวัตกรรม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ด้านอาคารและ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สภาพแวดล้อมสาธารณสุข</a:t>
            </a:r>
            <a:endParaRPr lang="th-TH" sz="15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199" name="Rectangle 64"/>
          <p:cNvSpPr>
            <a:spLocks noChangeArrowheads="1"/>
          </p:cNvSpPr>
          <p:nvPr/>
        </p:nvSpPr>
        <p:spPr bwMode="auto">
          <a:xfrm>
            <a:off x="3576224" y="1742660"/>
            <a:ext cx="2592000" cy="348514"/>
          </a:xfrm>
          <a:prstGeom prst="rect">
            <a:avLst/>
          </a:prstGeom>
          <a:solidFill>
            <a:srgbClr val="FF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6640" tIns="48319" rIns="96640" bIns="48319">
            <a:spAutoFit/>
          </a:bodyPr>
          <a:lstStyle/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ประเด็นยุทธศาสตร์ที่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2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200" name="Text Box 18"/>
          <p:cNvSpPr txBox="1">
            <a:spLocks noChangeArrowheads="1"/>
          </p:cNvSpPr>
          <p:nvPr/>
        </p:nvSpPr>
        <p:spPr bwMode="auto">
          <a:xfrm>
            <a:off x="6290868" y="5334432"/>
            <a:ext cx="2883341" cy="497691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I 10.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 พัฒนา รวบรวมองค์ความรู้ เทคโนโลยีและนวัตกรรม</a:t>
            </a:r>
          </a:p>
          <a:p>
            <a:pPr defTabSz="963529"/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ด้าน</a:t>
            </a:r>
            <a:r>
              <a:rPr lang="th-TH" sz="1300" b="1" dirty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อาคารและ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สภาพแวดล้อม</a:t>
            </a:r>
            <a:endParaRPr lang="th-TH" sz="1300" b="1" dirty="0">
              <a:solidFill>
                <a:srgbClr val="6600FF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7201" name="AutoShape 77"/>
          <p:cNvCxnSpPr>
            <a:cxnSpLocks noChangeShapeType="1"/>
            <a:stCxn id="7186" idx="0"/>
            <a:endCxn id="7187" idx="2"/>
          </p:cNvCxnSpPr>
          <p:nvPr/>
        </p:nvCxnSpPr>
        <p:spPr bwMode="auto">
          <a:xfrm rot="5400000" flipH="1" flipV="1">
            <a:off x="1869178" y="2921909"/>
            <a:ext cx="500338" cy="36001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146" name="Text Box 22"/>
          <p:cNvSpPr txBox="1">
            <a:spLocks noChangeArrowheads="1"/>
          </p:cNvSpPr>
          <p:nvPr/>
        </p:nvSpPr>
        <p:spPr bwMode="auto">
          <a:xfrm>
            <a:off x="841347" y="4206844"/>
            <a:ext cx="1800000" cy="697746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C4.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สถานบริการสุขภาพได้รับการ</a:t>
            </a:r>
          </a:p>
          <a:p>
            <a:pPr defTabSz="965090">
              <a:defRPr/>
            </a:pPr>
            <a:r>
              <a:rPr lang="th-TH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ส่งเสริม 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พัฒนามาตรฐาน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ด้านอาคารและ</a:t>
            </a:r>
            <a:r>
              <a:rPr lang="th-TH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สภาพแวดล้อม</a:t>
            </a:r>
          </a:p>
        </p:txBody>
      </p:sp>
      <p:sp>
        <p:nvSpPr>
          <p:cNvPr id="7205" name="Rectangle 23"/>
          <p:cNvSpPr>
            <a:spLocks noChangeArrowheads="1"/>
          </p:cNvSpPr>
          <p:nvPr/>
        </p:nvSpPr>
        <p:spPr bwMode="auto">
          <a:xfrm>
            <a:off x="768612" y="5339913"/>
            <a:ext cx="2592735" cy="497691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I 8.</a:t>
            </a:r>
            <a:r>
              <a:rPr lang="th-TH" sz="13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จัดทำ พัฒนาและส่งเสริมการดำเนินงานตามมาตรฐานการปฏิบัติงาน</a:t>
            </a:r>
            <a:endParaRPr lang="th-TH" sz="1300" b="1" dirty="0">
              <a:solidFill>
                <a:srgbClr val="66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7" name="Text Box 22"/>
          <p:cNvSpPr txBox="1">
            <a:spLocks noChangeArrowheads="1"/>
          </p:cNvSpPr>
          <p:nvPr/>
        </p:nvSpPr>
        <p:spPr bwMode="auto">
          <a:xfrm>
            <a:off x="2984487" y="4206844"/>
            <a:ext cx="1800000" cy="697746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</a:t>
            </a:r>
            <a:r>
              <a:rPr lang="en-US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5</a:t>
            </a: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.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3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สถานบริการสุขภาพได้รับ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การ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ควบคุม กำกับมาตรฐาน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  <a:endParaRPr lang="th-TH" sz="1300" b="1" dirty="0">
              <a:solidFill>
                <a:srgbClr val="0045D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6" name="Rectangle 63"/>
          <p:cNvSpPr>
            <a:spLocks noChangeArrowheads="1"/>
          </p:cNvSpPr>
          <p:nvPr/>
        </p:nvSpPr>
        <p:spPr bwMode="auto">
          <a:xfrm>
            <a:off x="6290868" y="2099988"/>
            <a:ext cx="2592000" cy="590024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 anchor="ctr">
            <a:spAutoFit/>
          </a:bodyPr>
          <a:lstStyle/>
          <a:p>
            <a:pPr defTabSz="963529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พัฒนาศักยภาพบุคลากรภาคีเครือข่าย</a:t>
            </a:r>
          </a:p>
          <a:p>
            <a:pPr defTabSz="963529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ด้านอาคารและสภาพแวดล้อมสาธารณสุข</a:t>
            </a:r>
            <a:endParaRPr lang="th-TH" sz="15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7" name="Rectangle 64"/>
          <p:cNvSpPr>
            <a:spLocks noChangeArrowheads="1"/>
          </p:cNvSpPr>
          <p:nvPr/>
        </p:nvSpPr>
        <p:spPr bwMode="auto">
          <a:xfrm>
            <a:off x="6290868" y="1742932"/>
            <a:ext cx="2592000" cy="348514"/>
          </a:xfrm>
          <a:prstGeom prst="rect">
            <a:avLst/>
          </a:prstGeom>
          <a:solidFill>
            <a:srgbClr val="FF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ประเด็นยุทธศาสตร์ที่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3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9" name="Text Box 22"/>
          <p:cNvSpPr txBox="1">
            <a:spLocks noChangeArrowheads="1"/>
          </p:cNvSpPr>
          <p:nvPr/>
        </p:nvSpPr>
        <p:spPr bwMode="auto">
          <a:xfrm>
            <a:off x="7127891" y="4206844"/>
            <a:ext cx="1800000" cy="697746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C7.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บุคลากรภาคีเครือข่าย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ได้รับการพัฒนาศักยภาพ</a:t>
            </a:r>
            <a:endParaRPr lang="th-TH" sz="1300" b="1" dirty="0">
              <a:solidFill>
                <a:srgbClr val="0045D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4" name="Rectangle 61"/>
          <p:cNvSpPr>
            <a:spLocks noChangeArrowheads="1"/>
          </p:cNvSpPr>
          <p:nvPr/>
        </p:nvSpPr>
        <p:spPr bwMode="auto">
          <a:xfrm>
            <a:off x="6342073" y="3190078"/>
            <a:ext cx="2880000" cy="497691"/>
          </a:xfrm>
          <a:prstGeom prst="rect">
            <a:avLst/>
          </a:prstGeom>
          <a:gradFill rotWithShape="1">
            <a:gsLst>
              <a:gs pos="0">
                <a:srgbClr val="FF99FF">
                  <a:alpha val="50998"/>
                </a:srgbClr>
              </a:gs>
              <a:gs pos="100000">
                <a:srgbClr val="66CCFF">
                  <a:alpha val="50998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marL="149398" indent="-149398" defTabSz="963529" eaLnBrk="0" hangingPunct="0">
              <a:buClr>
                <a:schemeClr val="hlink"/>
              </a:buClr>
            </a:pPr>
            <a:r>
              <a:rPr lang="en-US" sz="13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E3.</a:t>
            </a:r>
            <a:r>
              <a:rPr lang="th-TH" sz="13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 บุคลากรภาคีเครือข่ายด้านอาคารและสภาพแวดล้อม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3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มีศักยภาพในการดำเนินการด้านอาคารและสภาพแวดล้อม</a:t>
            </a:r>
            <a:endParaRPr lang="th-TH" sz="1300" b="1" dirty="0">
              <a:solidFill>
                <a:srgbClr val="00660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51" name="AutoShape 72"/>
          <p:cNvCxnSpPr>
            <a:cxnSpLocks noChangeShapeType="1"/>
            <a:stCxn id="39" idx="0"/>
            <a:endCxn id="44" idx="2"/>
          </p:cNvCxnSpPr>
          <p:nvPr/>
        </p:nvCxnSpPr>
        <p:spPr bwMode="auto">
          <a:xfrm rot="16200000" flipV="1">
            <a:off x="7645445" y="3824398"/>
            <a:ext cx="519075" cy="245818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61" name="AutoShape 75"/>
          <p:cNvCxnSpPr>
            <a:cxnSpLocks noChangeShapeType="1"/>
            <a:stCxn id="44" idx="0"/>
            <a:endCxn id="36" idx="2"/>
          </p:cNvCxnSpPr>
          <p:nvPr/>
        </p:nvCxnSpPr>
        <p:spPr bwMode="auto">
          <a:xfrm rot="16200000" flipV="1">
            <a:off x="7434438" y="2842442"/>
            <a:ext cx="500066" cy="195205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72" name="Text Box 22"/>
          <p:cNvSpPr txBox="1">
            <a:spLocks noChangeArrowheads="1"/>
          </p:cNvSpPr>
          <p:nvPr/>
        </p:nvSpPr>
        <p:spPr bwMode="auto">
          <a:xfrm>
            <a:off x="5056189" y="4206844"/>
            <a:ext cx="1872000" cy="697746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C6.</a:t>
            </a: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องค์ความรู้ เทคโนโลยี  นวัตกรรม ด้านอาคารและสภาพแวดล้อม</a:t>
            </a:r>
          </a:p>
          <a:p>
            <a:pPr defTabSz="965090">
              <a:defRPr/>
            </a:pPr>
            <a:r>
              <a:rPr lang="th-TH" sz="13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ที่มีการถ่ายทอด เผยแพร่</a:t>
            </a:r>
            <a:endParaRPr lang="th-TH" sz="1300" b="1" dirty="0">
              <a:solidFill>
                <a:srgbClr val="0045D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73" name="AutoShape 72"/>
          <p:cNvCxnSpPr>
            <a:cxnSpLocks noChangeShapeType="1"/>
            <a:stCxn id="72" idx="0"/>
            <a:endCxn id="44" idx="2"/>
          </p:cNvCxnSpPr>
          <p:nvPr/>
        </p:nvCxnSpPr>
        <p:spPr bwMode="auto">
          <a:xfrm rot="5400000" flipH="1" flipV="1">
            <a:off x="6627594" y="3052365"/>
            <a:ext cx="519075" cy="1789884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74" name="AutoShape 72"/>
          <p:cNvCxnSpPr>
            <a:cxnSpLocks noChangeShapeType="1"/>
            <a:stCxn id="72" idx="0"/>
            <a:endCxn id="7186" idx="2"/>
          </p:cNvCxnSpPr>
          <p:nvPr/>
        </p:nvCxnSpPr>
        <p:spPr bwMode="auto">
          <a:xfrm rot="16200000" flipV="1">
            <a:off x="3786957" y="2001612"/>
            <a:ext cx="519622" cy="3890842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88" name="Rectangle 68"/>
          <p:cNvSpPr>
            <a:spLocks noChangeArrowheads="1"/>
          </p:cNvSpPr>
          <p:nvPr/>
        </p:nvSpPr>
        <p:spPr bwMode="auto">
          <a:xfrm>
            <a:off x="898735" y="6404788"/>
            <a:ext cx="1800000" cy="497691"/>
          </a:xfrm>
          <a:prstGeom prst="rect">
            <a:avLst/>
          </a:prstGeom>
          <a:gradFill rotWithShape="1">
            <a:gsLst>
              <a:gs pos="0">
                <a:srgbClr val="9966FF">
                  <a:alpha val="51999"/>
                </a:srgbClr>
              </a:gs>
              <a:gs pos="50000">
                <a:srgbClr val="FFFFFF">
                  <a:alpha val="51999"/>
                </a:srgbClr>
              </a:gs>
              <a:gs pos="100000">
                <a:srgbClr val="9966FF">
                  <a:alpha val="51999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L11.</a:t>
            </a:r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ขับเคลื่อนยุทธศาสตร์</a:t>
            </a:r>
          </a:p>
          <a:p>
            <a:pPr defTabSz="963529"/>
            <a:r>
              <a:rPr lang="th-TH" sz="13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และประเมินผล</a:t>
            </a:r>
            <a:endParaRPr lang="th-TH" sz="13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45" name="AutoShape 72"/>
          <p:cNvCxnSpPr>
            <a:cxnSpLocks noChangeShapeType="1"/>
            <a:stCxn id="72" idx="0"/>
            <a:endCxn id="47" idx="2"/>
          </p:cNvCxnSpPr>
          <p:nvPr/>
        </p:nvCxnSpPr>
        <p:spPr bwMode="auto">
          <a:xfrm rot="16200000" flipV="1">
            <a:off x="5180272" y="3394927"/>
            <a:ext cx="519075" cy="110476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006600"/>
            </a:solidFill>
            <a:round/>
            <a:headEnd/>
            <a:tailEnd type="triangle" w="med" len="med"/>
          </a:ln>
        </p:spPr>
      </p:cxnSp>
      <p:cxnSp>
        <p:nvCxnSpPr>
          <p:cNvPr id="48" name="AutoShape 72"/>
          <p:cNvCxnSpPr>
            <a:cxnSpLocks noChangeShapeType="1"/>
            <a:endCxn id="7198" idx="2"/>
          </p:cNvCxnSpPr>
          <p:nvPr/>
        </p:nvCxnSpPr>
        <p:spPr bwMode="auto">
          <a:xfrm rot="16200000" flipV="1">
            <a:off x="4704260" y="2857704"/>
            <a:ext cx="519894" cy="183966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006600"/>
            </a:solidFill>
            <a:round/>
            <a:headEnd/>
            <a:tailEnd type="triangle" w="med" len="med"/>
          </a:ln>
        </p:spPr>
      </p:cxnSp>
      <p:sp>
        <p:nvSpPr>
          <p:cNvPr id="47" name="Rectangle 61"/>
          <p:cNvSpPr>
            <a:spLocks noChangeArrowheads="1"/>
          </p:cNvSpPr>
          <p:nvPr/>
        </p:nvSpPr>
        <p:spPr bwMode="auto">
          <a:xfrm>
            <a:off x="3627429" y="3190078"/>
            <a:ext cx="2520000" cy="49769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3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E</a:t>
            </a:r>
            <a:r>
              <a:rPr lang="en-US" sz="13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</a:t>
            </a:r>
            <a:r>
              <a:rPr lang="th-TH" sz="13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. องค์ความรู้ เทคโนโลยี  นวัตกรรม ด้านอาคารและสภาพแวดล้อมที่มีการนำไปใช้ประโยชน์</a:t>
            </a:r>
          </a:p>
        </p:txBody>
      </p:sp>
      <p:sp>
        <p:nvSpPr>
          <p:cNvPr id="65" name="ตัวยึดหมายเลขภาพนิ่ง 39"/>
          <p:cNvSpPr txBox="1">
            <a:spLocks/>
          </p:cNvSpPr>
          <p:nvPr/>
        </p:nvSpPr>
        <p:spPr bwMode="auto">
          <a:xfrm>
            <a:off x="198405" y="6904854"/>
            <a:ext cx="2571768" cy="33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แผนยุทธศาสตร์ 2558-2561 กองแบบแผน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66" name="ตัวยึดหมายเลขภาพนิ่ง 39"/>
          <p:cNvSpPr txBox="1">
            <a:spLocks/>
          </p:cNvSpPr>
          <p:nvPr/>
        </p:nvSpPr>
        <p:spPr bwMode="auto">
          <a:xfrm>
            <a:off x="8572554" y="6976292"/>
            <a:ext cx="484163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 smtClean="0">
                <a:latin typeface="TH SarabunIT๙" pitchFamily="34" charset="-34"/>
                <a:cs typeface="TH SarabunIT๙" pitchFamily="34" charset="-34"/>
              </a:rPr>
              <a:t>11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567036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 rot="-5400000">
            <a:off x="-286175" y="5656683"/>
            <a:ext cx="1089809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6616" tIns="48307" rIns="96616" bIns="48307" anchor="ctr"/>
          <a:lstStyle/>
          <a:p>
            <a:pPr algn="ctr" defTabSz="966788" eaLnBrk="0" hangingPunct="0">
              <a:lnSpc>
                <a:spcPct val="60000"/>
              </a:lnSpc>
            </a:pPr>
            <a:r>
              <a:rPr lang="th-TH" sz="1200" b="1" dirty="0">
                <a:latin typeface="TH SarabunIT๙" pitchFamily="34" charset="-34"/>
                <a:cs typeface="TH SarabunIT๙" pitchFamily="34" charset="-34"/>
              </a:rPr>
              <a:t>ประสิทธิภาพของ</a:t>
            </a:r>
          </a:p>
          <a:p>
            <a:pPr algn="ctr" defTabSz="966788" eaLnBrk="0" hangingPunct="0">
              <a:lnSpc>
                <a:spcPct val="60000"/>
              </a:lnSpc>
            </a:pPr>
            <a:r>
              <a:rPr lang="th-TH" sz="1200" b="1" dirty="0">
                <a:latin typeface="TH SarabunIT๙" pitchFamily="34" charset="-34"/>
                <a:cs typeface="TH SarabunIT๙" pitchFamily="34" charset="-34"/>
              </a:rPr>
              <a:t>การปฏิบัติราชการ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 rot="-5400000">
            <a:off x="-217123" y="4391425"/>
            <a:ext cx="101520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6616" tIns="48307" rIns="96616" bIns="48307" anchor="ctr"/>
          <a:lstStyle/>
          <a:p>
            <a:pPr algn="ctr" defTabSz="966788" eaLnBrk="0" hangingPunct="0">
              <a:lnSpc>
                <a:spcPct val="60000"/>
              </a:lnSpc>
            </a:pPr>
            <a:r>
              <a:rPr lang="th-TH" sz="1200" b="1" dirty="0">
                <a:latin typeface="TH SarabunIT๙" pitchFamily="34" charset="-34"/>
                <a:cs typeface="TH SarabunIT๙" pitchFamily="34" charset="-34"/>
              </a:rPr>
              <a:t>คุณภาพ</a:t>
            </a:r>
          </a:p>
          <a:p>
            <a:pPr algn="ctr" defTabSz="966788" eaLnBrk="0" hangingPunct="0">
              <a:lnSpc>
                <a:spcPct val="60000"/>
              </a:lnSpc>
            </a:pPr>
            <a:r>
              <a:rPr lang="th-TH" sz="1200" b="1" dirty="0">
                <a:latin typeface="TH SarabunIT๙" pitchFamily="34" charset="-34"/>
                <a:cs typeface="TH SarabunIT๙" pitchFamily="34" charset="-34"/>
              </a:rPr>
              <a:t>การให้บริการ</a:t>
            </a:r>
          </a:p>
          <a:p>
            <a:pPr algn="ctr" defTabSz="966788" eaLnBrk="0" hangingPunct="0">
              <a:lnSpc>
                <a:spcPct val="60000"/>
              </a:lnSpc>
            </a:pPr>
            <a:endParaRPr lang="th-TH" sz="1200" b="1" dirty="0">
              <a:solidFill>
                <a:srgbClr val="3333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5130477" y="809824"/>
            <a:ext cx="3286148" cy="40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6616" tIns="48307" rIns="96616" bIns="48307">
            <a:spAutoFit/>
          </a:bodyPr>
          <a:lstStyle/>
          <a:p>
            <a:pPr algn="ctr" defTabSz="966788" eaLnBrk="0" hangingPunct="0"/>
            <a:r>
              <a:rPr lang="en-US" sz="2000" b="1" dirty="0">
                <a:latin typeface="TH SarabunIT๙" pitchFamily="34" charset="-34"/>
                <a:cs typeface="TH SarabunIT๙" pitchFamily="34" charset="-34"/>
              </a:rPr>
              <a:t>Strategy  Map  </a:t>
            </a:r>
            <a:r>
              <a:rPr lang="th-TH" sz="2000" b="1" dirty="0">
                <a:latin typeface="TH SarabunIT๙" pitchFamily="34" charset="-34"/>
                <a:cs typeface="TH SarabunIT๙" pitchFamily="34" charset="-34"/>
              </a:rPr>
              <a:t>กองแบบแผน</a:t>
            </a:r>
            <a:endParaRPr lang="en-US" sz="2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5127627" y="1261252"/>
            <a:ext cx="3381375" cy="540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2"/>
              </a:gs>
              <a:gs pos="100000">
                <a:schemeClr val="accent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6616" tIns="48307" rIns="96616" bIns="48307" anchor="ctr">
            <a:spAutoFit/>
          </a:bodyPr>
          <a:lstStyle/>
          <a:p>
            <a:pPr defTabSz="965208">
              <a:defRPr/>
            </a:pPr>
            <a:r>
              <a:rPr lang="th-TH" sz="14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เป็นองค์กรหลักด้านมาตรฐาน</a:t>
            </a:r>
          </a:p>
          <a:p>
            <a:pPr defTabSz="965208">
              <a:defRPr/>
            </a:pPr>
            <a:r>
              <a:rPr lang="th-TH" sz="14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อาคารและสภาพแวดล้อมสาธารณสุข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 rot="-5400000">
            <a:off x="-66690" y="1353342"/>
            <a:ext cx="928688" cy="45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6616" tIns="48307" rIns="96616" bIns="48307" anchor="ctr"/>
          <a:lstStyle/>
          <a:p>
            <a:pPr algn="ctr" defTabSz="966788" eaLnBrk="0" hangingPunct="0">
              <a:lnSpc>
                <a:spcPct val="60000"/>
              </a:lnSpc>
            </a:pPr>
            <a:r>
              <a:rPr lang="th-TH" sz="1200" b="1" dirty="0">
                <a:latin typeface="TH SarabunIT๙" pitchFamily="34" charset="-34"/>
                <a:cs typeface="TH SarabunIT๙" pitchFamily="34" charset="-34"/>
              </a:rPr>
              <a:t>วิสัยทัศน์</a:t>
            </a:r>
          </a:p>
        </p:txBody>
      </p:sp>
      <p:sp>
        <p:nvSpPr>
          <p:cNvPr id="84999" name="Line 7"/>
          <p:cNvSpPr>
            <a:spLocks noChangeShapeType="1"/>
          </p:cNvSpPr>
          <p:nvPr/>
        </p:nvSpPr>
        <p:spPr bwMode="auto">
          <a:xfrm flipV="1">
            <a:off x="55529" y="2975764"/>
            <a:ext cx="9440862" cy="6350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r>
              <a:rPr lang="th-TH" dirty="0" smtClean="0"/>
              <a:t>2</a:t>
            </a:r>
            <a:endParaRPr lang="th-TH" dirty="0"/>
          </a:p>
        </p:txBody>
      </p:sp>
      <p:sp>
        <p:nvSpPr>
          <p:cNvPr id="85000" name="Line 8"/>
          <p:cNvSpPr>
            <a:spLocks noChangeShapeType="1"/>
          </p:cNvSpPr>
          <p:nvPr/>
        </p:nvSpPr>
        <p:spPr bwMode="auto">
          <a:xfrm>
            <a:off x="0" y="6261912"/>
            <a:ext cx="9404350" cy="3175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 rot="-5400000">
            <a:off x="-22225" y="6607993"/>
            <a:ext cx="6953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6616" tIns="48307" rIns="96616" bIns="48307" anchor="ctr"/>
          <a:lstStyle/>
          <a:p>
            <a:pPr algn="ctr" defTabSz="966788" eaLnBrk="0" hangingPunct="0">
              <a:lnSpc>
                <a:spcPct val="60000"/>
              </a:lnSpc>
            </a:pPr>
            <a:r>
              <a:rPr lang="th-TH" sz="1200" b="1" dirty="0">
                <a:latin typeface="TH SarabunIT๙" pitchFamily="34" charset="-34"/>
                <a:cs typeface="TH SarabunIT๙" pitchFamily="34" charset="-34"/>
              </a:rPr>
              <a:t>การพัฒนา</a:t>
            </a:r>
          </a:p>
          <a:p>
            <a:pPr algn="ctr" defTabSz="966788" eaLnBrk="0" hangingPunct="0">
              <a:lnSpc>
                <a:spcPct val="60000"/>
              </a:lnSpc>
            </a:pPr>
            <a:r>
              <a:rPr lang="th-TH" sz="1200" b="1" dirty="0">
                <a:latin typeface="TH SarabunIT๙" pitchFamily="34" charset="-34"/>
                <a:cs typeface="TH SarabunIT๙" pitchFamily="34" charset="-34"/>
              </a:rPr>
              <a:t>องค์กร</a:t>
            </a:r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 rot="-5400000">
            <a:off x="-180975" y="3137689"/>
            <a:ext cx="9366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6616" tIns="48307" rIns="96616" bIns="48307" anchor="ctr"/>
          <a:lstStyle/>
          <a:p>
            <a:pPr algn="ctr" defTabSz="966788" eaLnBrk="0" hangingPunct="0">
              <a:lnSpc>
                <a:spcPct val="60000"/>
              </a:lnSpc>
            </a:pPr>
            <a:r>
              <a:rPr lang="th-TH" sz="1200" b="1" dirty="0">
                <a:latin typeface="TH SarabunIT๙" pitchFamily="34" charset="-34"/>
                <a:cs typeface="TH SarabunIT๙" pitchFamily="34" charset="-34"/>
              </a:rPr>
              <a:t>ประสิทธิผล</a:t>
            </a:r>
          </a:p>
          <a:p>
            <a:pPr algn="ctr" defTabSz="966788" eaLnBrk="0" hangingPunct="0">
              <a:lnSpc>
                <a:spcPct val="60000"/>
              </a:lnSpc>
            </a:pPr>
            <a:r>
              <a:rPr lang="th-TH" sz="1200" b="1" dirty="0">
                <a:latin typeface="TH SarabunIT๙" pitchFamily="34" charset="-34"/>
                <a:cs typeface="TH SarabunIT๙" pitchFamily="34" charset="-34"/>
              </a:rPr>
              <a:t>ตามยุทธศาสตร์</a:t>
            </a:r>
          </a:p>
          <a:p>
            <a:pPr algn="ctr" defTabSz="966788" eaLnBrk="0" hangingPunct="0">
              <a:lnSpc>
                <a:spcPct val="60000"/>
              </a:lnSpc>
            </a:pPr>
            <a:endParaRPr lang="th-TH" sz="1200" b="1" dirty="0">
              <a:solidFill>
                <a:srgbClr val="3333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5003" name="Line 11"/>
          <p:cNvSpPr>
            <a:spLocks noChangeShapeType="1"/>
          </p:cNvSpPr>
          <p:nvPr/>
        </p:nvSpPr>
        <p:spPr bwMode="auto">
          <a:xfrm>
            <a:off x="0" y="5404656"/>
            <a:ext cx="9404350" cy="1587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85008" name="Line 16"/>
          <p:cNvSpPr>
            <a:spLocks noChangeShapeType="1"/>
          </p:cNvSpPr>
          <p:nvPr/>
        </p:nvSpPr>
        <p:spPr bwMode="auto">
          <a:xfrm>
            <a:off x="90488" y="4047334"/>
            <a:ext cx="9404350" cy="4763"/>
          </a:xfrm>
          <a:prstGeom prst="line">
            <a:avLst/>
          </a:prstGeom>
          <a:noFill/>
          <a:ln w="28575">
            <a:solidFill>
              <a:srgbClr val="808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85031" name="AutoShape 39"/>
          <p:cNvSpPr>
            <a:spLocks noChangeArrowheads="1"/>
          </p:cNvSpPr>
          <p:nvPr/>
        </p:nvSpPr>
        <p:spPr bwMode="auto">
          <a:xfrm>
            <a:off x="6611937" y="6153350"/>
            <a:ext cx="373077" cy="180000"/>
          </a:xfrm>
          <a:prstGeom prst="upArrow">
            <a:avLst>
              <a:gd name="adj1" fmla="val 50000"/>
              <a:gd name="adj2" fmla="val 29355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th-TH"/>
          </a:p>
        </p:txBody>
      </p:sp>
      <p:sp>
        <p:nvSpPr>
          <p:cNvPr id="85032" name="AutoShape 40"/>
          <p:cNvSpPr>
            <a:spLocks noChangeArrowheads="1"/>
          </p:cNvSpPr>
          <p:nvPr/>
        </p:nvSpPr>
        <p:spPr bwMode="auto">
          <a:xfrm>
            <a:off x="6627826" y="5301319"/>
            <a:ext cx="357190" cy="142876"/>
          </a:xfrm>
          <a:prstGeom prst="upArrow">
            <a:avLst>
              <a:gd name="adj1" fmla="val 50000"/>
              <a:gd name="adj2" fmla="val 33456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th-TH"/>
          </a:p>
        </p:txBody>
      </p:sp>
      <p:sp>
        <p:nvSpPr>
          <p:cNvPr id="85052" name="Text Box 60"/>
          <p:cNvSpPr txBox="1">
            <a:spLocks noChangeArrowheads="1"/>
          </p:cNvSpPr>
          <p:nvPr/>
        </p:nvSpPr>
        <p:spPr bwMode="auto">
          <a:xfrm>
            <a:off x="698471" y="809824"/>
            <a:ext cx="3571900" cy="40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6616" tIns="48307" rIns="96616" bIns="48307">
            <a:spAutoFit/>
          </a:bodyPr>
          <a:lstStyle/>
          <a:p>
            <a:pPr algn="ctr" defTabSz="966788" eaLnBrk="0" hangingPunct="0"/>
            <a:r>
              <a:rPr lang="en-US" sz="2000" b="1" dirty="0">
                <a:latin typeface="TH SarabunIT๙" pitchFamily="34" charset="-34"/>
                <a:cs typeface="TH SarabunIT๙" pitchFamily="34" charset="-34"/>
              </a:rPr>
              <a:t>Strategy  Map  </a:t>
            </a:r>
            <a:r>
              <a:rPr lang="en-US" sz="2000" b="1" dirty="0" err="1">
                <a:latin typeface="TH SarabunIT๙" pitchFamily="34" charset="-34"/>
                <a:cs typeface="TH SarabunIT๙" pitchFamily="34" charset="-34"/>
              </a:rPr>
              <a:t>กรม</a:t>
            </a:r>
            <a:r>
              <a:rPr lang="en-US" sz="2000" b="1" dirty="0" err="1" smtClean="0">
                <a:latin typeface="TH SarabunIT๙" pitchFamily="34" charset="-34"/>
                <a:cs typeface="TH SarabunIT๙" pitchFamily="34" charset="-34"/>
              </a:rPr>
              <a:t>สนับสนุนบ</a:t>
            </a:r>
            <a:r>
              <a:rPr lang="en-US" sz="2000" b="1" dirty="0" err="1">
                <a:latin typeface="TH SarabunIT๙" pitchFamily="34" charset="-34"/>
                <a:cs typeface="TH SarabunIT๙" pitchFamily="34" charset="-34"/>
              </a:rPr>
              <a:t>ริการ</a:t>
            </a:r>
            <a:r>
              <a:rPr lang="en-US" sz="2000" b="1" dirty="0" err="1" smtClean="0">
                <a:latin typeface="TH SarabunIT๙" pitchFamily="34" charset="-34"/>
                <a:cs typeface="TH SarabunIT๙" pitchFamily="34" charset="-34"/>
              </a:rPr>
              <a:t>สุขภา</a:t>
            </a:r>
            <a:r>
              <a:rPr lang="th-TH" sz="2000" b="1" dirty="0">
                <a:latin typeface="TH SarabunIT๙" pitchFamily="34" charset="-34"/>
                <a:cs typeface="TH SarabunIT๙" pitchFamily="34" charset="-34"/>
              </a:rPr>
              <a:t>พ</a:t>
            </a:r>
            <a:endParaRPr lang="en-US" sz="2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5053" name="AutoShape 61"/>
          <p:cNvSpPr>
            <a:spLocks noChangeArrowheads="1"/>
          </p:cNvSpPr>
          <p:nvPr/>
        </p:nvSpPr>
        <p:spPr bwMode="auto">
          <a:xfrm>
            <a:off x="819141" y="1261252"/>
            <a:ext cx="2736850" cy="540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66FF"/>
              </a:gs>
              <a:gs pos="50000">
                <a:srgbClr val="CC66FF">
                  <a:gamma/>
                  <a:tint val="0"/>
                  <a:invGamma/>
                </a:srgbClr>
              </a:gs>
              <a:gs pos="100000">
                <a:srgbClr val="CC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6616" tIns="48307" rIns="96616" bIns="48307" anchor="ctr">
            <a:spAutoFit/>
          </a:bodyPr>
          <a:lstStyle/>
          <a:p>
            <a:pPr algn="ctr" defTabSz="966788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เป็นองค์กร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หลักด้านระบบบริการสุขภาพ</a:t>
            </a:r>
          </a:p>
          <a:p>
            <a:pPr algn="ctr" defTabSz="966788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และสุขภาพภาคประชาชน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5059" name="AutoShape 67"/>
          <p:cNvSpPr>
            <a:spLocks noChangeArrowheads="1"/>
          </p:cNvSpPr>
          <p:nvPr/>
        </p:nvSpPr>
        <p:spPr bwMode="auto">
          <a:xfrm rot="10800000">
            <a:off x="4770436" y="6619102"/>
            <a:ext cx="214315" cy="3603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00CC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85060" name="AutoShape 68"/>
          <p:cNvSpPr>
            <a:spLocks noChangeArrowheads="1"/>
          </p:cNvSpPr>
          <p:nvPr/>
        </p:nvSpPr>
        <p:spPr bwMode="auto">
          <a:xfrm rot="10800000">
            <a:off x="3976689" y="2404260"/>
            <a:ext cx="222243" cy="3603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00CC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85061" name="AutoShape 69"/>
          <p:cNvSpPr>
            <a:spLocks noChangeArrowheads="1"/>
          </p:cNvSpPr>
          <p:nvPr/>
        </p:nvSpPr>
        <p:spPr bwMode="auto">
          <a:xfrm rot="10800000">
            <a:off x="4062401" y="3404392"/>
            <a:ext cx="207970" cy="3619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00CC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85062" name="AutoShape 70"/>
          <p:cNvSpPr>
            <a:spLocks noChangeArrowheads="1"/>
          </p:cNvSpPr>
          <p:nvPr/>
        </p:nvSpPr>
        <p:spPr bwMode="auto">
          <a:xfrm rot="10800000">
            <a:off x="4913314" y="4547400"/>
            <a:ext cx="142876" cy="3603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00CC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99" name="ตัวยึดหมายเลขภาพนิ่ง 39"/>
          <p:cNvSpPr txBox="1">
            <a:spLocks/>
          </p:cNvSpPr>
          <p:nvPr/>
        </p:nvSpPr>
        <p:spPr bwMode="auto">
          <a:xfrm>
            <a:off x="8572554" y="7047730"/>
            <a:ext cx="484163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IT๙" pitchFamily="34" charset="-34"/>
                <a:ea typeface="+mn-ea"/>
                <a:cs typeface="TH SarabunIT๙" pitchFamily="34" charset="-34"/>
              </a:rPr>
              <a:t>12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100" name="ตัวยึดหมายเลขภาพนิ่ง 39"/>
          <p:cNvSpPr txBox="1">
            <a:spLocks/>
          </p:cNvSpPr>
          <p:nvPr/>
        </p:nvSpPr>
        <p:spPr bwMode="auto">
          <a:xfrm>
            <a:off x="198405" y="7047730"/>
            <a:ext cx="2571768" cy="33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2" tIns="48325" rIns="96652" bIns="4832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แผนยุทธศาสตร์ 2558-2561 กองแบบแผน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114" name="AutoShape 40"/>
          <p:cNvSpPr>
            <a:spLocks noChangeArrowheads="1"/>
          </p:cNvSpPr>
          <p:nvPr/>
        </p:nvSpPr>
        <p:spPr bwMode="auto">
          <a:xfrm>
            <a:off x="1698603" y="6190474"/>
            <a:ext cx="357190" cy="142876"/>
          </a:xfrm>
          <a:prstGeom prst="upArrow">
            <a:avLst>
              <a:gd name="adj1" fmla="val 50000"/>
              <a:gd name="adj2" fmla="val 33456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th-TH"/>
          </a:p>
        </p:txBody>
      </p:sp>
      <p:sp>
        <p:nvSpPr>
          <p:cNvPr id="58" name="Rectangle 63"/>
          <p:cNvSpPr>
            <a:spLocks noChangeArrowheads="1"/>
          </p:cNvSpPr>
          <p:nvPr/>
        </p:nvSpPr>
        <p:spPr bwMode="auto">
          <a:xfrm>
            <a:off x="4484686" y="2122580"/>
            <a:ext cx="1440000" cy="720000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 anchor="ctr">
            <a:spAutoFit/>
          </a:bodyPr>
          <a:lstStyle/>
          <a:p>
            <a:pPr defTabSz="963529"/>
            <a:r>
              <a:rPr lang="th-TH" sz="1200" b="1" dirty="0" smtClean="0">
                <a:latin typeface="AngsanaUPC" pitchFamily="18" charset="-34"/>
                <a:cs typeface="AngsanaUPC" pitchFamily="18" charset="-34"/>
              </a:rPr>
              <a:t>พัฒนา กำกับ มาตรฐาน</a:t>
            </a:r>
          </a:p>
          <a:p>
            <a:pPr defTabSz="963529"/>
            <a:r>
              <a:rPr lang="th-TH" sz="1200" b="1" dirty="0" smtClean="0">
                <a:latin typeface="AngsanaUPC" pitchFamily="18" charset="-34"/>
                <a:cs typeface="AngsanaUPC" pitchFamily="18" charset="-34"/>
              </a:rPr>
              <a:t>ด้านอาคาร</a:t>
            </a:r>
            <a:endParaRPr lang="th-TH" sz="1200" b="1" dirty="0">
              <a:latin typeface="AngsanaUPC" pitchFamily="18" charset="-34"/>
              <a:cs typeface="AngsanaUPC" pitchFamily="18" charset="-34"/>
            </a:endParaRPr>
          </a:p>
          <a:p>
            <a:pPr defTabSz="963529"/>
            <a:r>
              <a:rPr lang="th-TH" sz="1200" b="1" dirty="0">
                <a:latin typeface="AngsanaUPC" pitchFamily="18" charset="-34"/>
                <a:cs typeface="AngsanaUPC" pitchFamily="18" charset="-34"/>
              </a:rPr>
              <a:t>และ</a:t>
            </a:r>
            <a:r>
              <a:rPr lang="th-TH" sz="1200" b="1" dirty="0" smtClean="0">
                <a:latin typeface="AngsanaUPC" pitchFamily="18" charset="-34"/>
                <a:cs typeface="AngsanaUPC" pitchFamily="18" charset="-34"/>
              </a:rPr>
              <a:t>สภาพแวดล้อมสาธารณสุข</a:t>
            </a:r>
            <a:endParaRPr lang="th-TH" sz="12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9" name="Rectangle 64"/>
          <p:cNvSpPr>
            <a:spLocks noChangeArrowheads="1"/>
          </p:cNvSpPr>
          <p:nvPr/>
        </p:nvSpPr>
        <p:spPr bwMode="auto">
          <a:xfrm>
            <a:off x="4484685" y="1906442"/>
            <a:ext cx="1440000" cy="252000"/>
          </a:xfrm>
          <a:prstGeom prst="rect">
            <a:avLst/>
          </a:prstGeom>
          <a:solidFill>
            <a:srgbClr val="FF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th-TH" sz="1200" b="1" dirty="0">
                <a:latin typeface="AngsanaUPC" pitchFamily="18" charset="-34"/>
                <a:cs typeface="AngsanaUPC" pitchFamily="18" charset="-34"/>
              </a:rPr>
              <a:t>ประเด็นยุทธศาสตร์ที่ </a:t>
            </a:r>
            <a:r>
              <a:rPr lang="en-US" sz="1200" b="1" dirty="0">
                <a:latin typeface="AngsanaUPC" pitchFamily="18" charset="-34"/>
                <a:cs typeface="AngsanaUPC" pitchFamily="18" charset="-34"/>
              </a:rPr>
              <a:t>1</a:t>
            </a:r>
            <a:endParaRPr lang="th-TH" sz="12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0" name="Rectangle 63"/>
          <p:cNvSpPr>
            <a:spLocks noChangeArrowheads="1"/>
          </p:cNvSpPr>
          <p:nvPr/>
        </p:nvSpPr>
        <p:spPr bwMode="auto">
          <a:xfrm>
            <a:off x="6056321" y="2122580"/>
            <a:ext cx="1440000" cy="720000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6640" tIns="48319" rIns="96640" bIns="48319" anchor="ctr">
            <a:spAutoFit/>
          </a:bodyPr>
          <a:lstStyle/>
          <a:p>
            <a:pPr defTabSz="963529"/>
            <a:r>
              <a:rPr lang="th-TH" sz="1200" b="1" dirty="0" smtClean="0">
                <a:latin typeface="AngsanaUPC" pitchFamily="18" charset="-34"/>
                <a:cs typeface="AngsanaUPC" pitchFamily="18" charset="-34"/>
              </a:rPr>
              <a:t>พัฒนา องค์ความรู้ เทคโนโลยี</a:t>
            </a:r>
          </a:p>
          <a:p>
            <a:pPr defTabSz="963529"/>
            <a:r>
              <a:rPr lang="th-TH" sz="1200" b="1" dirty="0" smtClean="0">
                <a:latin typeface="AngsanaUPC" pitchFamily="18" charset="-34"/>
                <a:cs typeface="AngsanaUPC" pitchFamily="18" charset="-34"/>
              </a:rPr>
              <a:t>และนวัตกรรมด้านอาคาร</a:t>
            </a:r>
          </a:p>
          <a:p>
            <a:pPr defTabSz="963529"/>
            <a:r>
              <a:rPr lang="th-TH" sz="1200" b="1" dirty="0" smtClean="0">
                <a:latin typeface="AngsanaUPC" pitchFamily="18" charset="-34"/>
                <a:cs typeface="AngsanaUPC" pitchFamily="18" charset="-34"/>
              </a:rPr>
              <a:t>และสภาพแวดล้อมสาธารณสุข</a:t>
            </a:r>
            <a:endParaRPr lang="th-TH" sz="12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1" name="Rectangle 64"/>
          <p:cNvSpPr>
            <a:spLocks noChangeArrowheads="1"/>
          </p:cNvSpPr>
          <p:nvPr/>
        </p:nvSpPr>
        <p:spPr bwMode="auto">
          <a:xfrm>
            <a:off x="6056321" y="1906442"/>
            <a:ext cx="1440000" cy="252000"/>
          </a:xfrm>
          <a:prstGeom prst="rect">
            <a:avLst/>
          </a:prstGeom>
          <a:solidFill>
            <a:srgbClr val="FF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6640" tIns="48319" rIns="96640" bIns="48319">
            <a:spAutoFit/>
          </a:bodyPr>
          <a:lstStyle/>
          <a:p>
            <a:pPr defTabSz="963529"/>
            <a:r>
              <a:rPr lang="th-TH" sz="1200" b="1" dirty="0">
                <a:latin typeface="AngsanaUPC" pitchFamily="18" charset="-34"/>
                <a:cs typeface="AngsanaUPC" pitchFamily="18" charset="-34"/>
              </a:rPr>
              <a:t>ประเด็นยุทธศาสตร์ที่ </a:t>
            </a:r>
            <a:r>
              <a:rPr lang="en-US" sz="1200" b="1" dirty="0" smtClean="0">
                <a:latin typeface="AngsanaUPC" pitchFamily="18" charset="-34"/>
                <a:cs typeface="AngsanaUPC" pitchFamily="18" charset="-34"/>
              </a:rPr>
              <a:t>2</a:t>
            </a:r>
            <a:endParaRPr lang="th-TH" sz="12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2" name="Rectangle 63"/>
          <p:cNvSpPr>
            <a:spLocks noChangeArrowheads="1"/>
          </p:cNvSpPr>
          <p:nvPr/>
        </p:nvSpPr>
        <p:spPr bwMode="auto">
          <a:xfrm>
            <a:off x="7627957" y="2120756"/>
            <a:ext cx="1440000" cy="720000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 anchor="ctr">
            <a:spAutoFit/>
          </a:bodyPr>
          <a:lstStyle/>
          <a:p>
            <a:pPr defTabSz="963529"/>
            <a:r>
              <a:rPr lang="th-TH" sz="1200" b="1" dirty="0" smtClean="0">
                <a:latin typeface="AngsanaUPC" pitchFamily="18" charset="-34"/>
                <a:cs typeface="AngsanaUPC" pitchFamily="18" charset="-34"/>
              </a:rPr>
              <a:t>พัฒนาศักยภาพบุคลากร</a:t>
            </a:r>
          </a:p>
          <a:p>
            <a:pPr defTabSz="963529"/>
            <a:r>
              <a:rPr lang="th-TH" sz="1200" b="1" dirty="0" smtClean="0">
                <a:latin typeface="AngsanaUPC" pitchFamily="18" charset="-34"/>
                <a:cs typeface="AngsanaUPC" pitchFamily="18" charset="-34"/>
              </a:rPr>
              <a:t>ภาคีเครือข่ายด้านอาคาร</a:t>
            </a:r>
          </a:p>
          <a:p>
            <a:pPr defTabSz="963529"/>
            <a:r>
              <a:rPr lang="th-TH" sz="1200" b="1" dirty="0" smtClean="0">
                <a:latin typeface="AngsanaUPC" pitchFamily="18" charset="-34"/>
                <a:cs typeface="AngsanaUPC" pitchFamily="18" charset="-34"/>
              </a:rPr>
              <a:t>และสภาพแวดล้อมสาธารณสุข</a:t>
            </a:r>
            <a:endParaRPr lang="th-TH" sz="12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3" name="Rectangle 64"/>
          <p:cNvSpPr>
            <a:spLocks noChangeArrowheads="1"/>
          </p:cNvSpPr>
          <p:nvPr/>
        </p:nvSpPr>
        <p:spPr bwMode="auto">
          <a:xfrm>
            <a:off x="7627957" y="1906442"/>
            <a:ext cx="1440000" cy="252000"/>
          </a:xfrm>
          <a:prstGeom prst="rect">
            <a:avLst/>
          </a:prstGeom>
          <a:solidFill>
            <a:srgbClr val="FF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th-TH" sz="1200" b="1" dirty="0">
                <a:latin typeface="AngsanaUPC" pitchFamily="18" charset="-34"/>
                <a:cs typeface="AngsanaUPC" pitchFamily="18" charset="-34"/>
              </a:rPr>
              <a:t>ประเด็นยุทธศาสตร์ที่ </a:t>
            </a:r>
            <a:r>
              <a:rPr lang="en-US" sz="1200" b="1" dirty="0" smtClean="0">
                <a:latin typeface="AngsanaUPC" pitchFamily="18" charset="-34"/>
                <a:cs typeface="AngsanaUPC" pitchFamily="18" charset="-34"/>
              </a:rPr>
              <a:t>3</a:t>
            </a:r>
            <a:endParaRPr lang="th-TH" sz="12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2341545" y="2186574"/>
            <a:ext cx="1440000" cy="6480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38100" cmpd="dbl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lIns="0" tIns="48344" rIns="0" bIns="48344" anchor="ctr"/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พัฒนาและปรับปรุงองค์ความรู้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เทคโนโลยี และนวัตกรรม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การคุ้มครองผู้บริโภค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ด้านระบบบริการสุขภาพ</a:t>
            </a:r>
            <a:endParaRPr lang="th-TH" sz="1200" b="1" dirty="0"/>
          </a:p>
        </p:txBody>
      </p:sp>
      <p:sp>
        <p:nvSpPr>
          <p:cNvPr id="67" name="Rectangle 21"/>
          <p:cNvSpPr>
            <a:spLocks noChangeArrowheads="1"/>
          </p:cNvSpPr>
          <p:nvPr/>
        </p:nvSpPr>
        <p:spPr bwMode="auto">
          <a:xfrm>
            <a:off x="2581743" y="1904194"/>
            <a:ext cx="1080000" cy="2880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 w="38100" cmpd="dbl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none" lIns="0" tIns="48344" rIns="0" bIns="48344" anchor="ctr"/>
          <a:lstStyle/>
          <a:p>
            <a:pPr algn="ctr">
              <a:defRPr/>
            </a:pPr>
            <a:r>
              <a:rPr lang="th-TH" sz="1200" b="1" dirty="0"/>
              <a:t>ประเด็นยุทธศาสตร์ที่</a:t>
            </a:r>
            <a:r>
              <a:rPr lang="en-US" sz="1200" b="1" dirty="0"/>
              <a:t> 4</a:t>
            </a:r>
            <a:endParaRPr lang="th-TH" sz="1200" b="1" dirty="0"/>
          </a:p>
        </p:txBody>
      </p:sp>
      <p:sp>
        <p:nvSpPr>
          <p:cNvPr id="70" name="Rectangle 20"/>
          <p:cNvSpPr>
            <a:spLocks noChangeArrowheads="1"/>
          </p:cNvSpPr>
          <p:nvPr/>
        </p:nvSpPr>
        <p:spPr bwMode="auto">
          <a:xfrm>
            <a:off x="698471" y="2187136"/>
            <a:ext cx="1440000" cy="64800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38100" cmpd="dbl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lIns="0" tIns="48344" rIns="0" bIns="48344" anchor="ctr"/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พัฒนานโยบาย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และยุทธศาสตร์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การคุ้มครองผู้บริโภค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ด้านระบบบริการสุขภาพ</a:t>
            </a:r>
            <a:endParaRPr lang="th-TH" sz="1200" b="1" dirty="0"/>
          </a:p>
        </p:txBody>
      </p:sp>
      <p:sp>
        <p:nvSpPr>
          <p:cNvPr id="71" name="Rectangle 21"/>
          <p:cNvSpPr>
            <a:spLocks noChangeArrowheads="1"/>
          </p:cNvSpPr>
          <p:nvPr/>
        </p:nvSpPr>
        <p:spPr bwMode="auto">
          <a:xfrm>
            <a:off x="904355" y="1904194"/>
            <a:ext cx="1080000" cy="28800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 w="38100" cmpd="dbl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none" lIns="0" tIns="48344" rIns="0" bIns="48344" anchor="ctr"/>
          <a:lstStyle/>
          <a:p>
            <a:pPr algn="ctr">
              <a:defRPr/>
            </a:pPr>
            <a:r>
              <a:rPr lang="th-TH" sz="1200" b="1" dirty="0"/>
              <a:t>ประเด็นยุทธศาสตร์ที่</a:t>
            </a:r>
            <a:r>
              <a:rPr lang="en-US" sz="1200" b="1" dirty="0"/>
              <a:t> 1</a:t>
            </a:r>
            <a:endParaRPr lang="th-TH" sz="1200" b="1" dirty="0"/>
          </a:p>
        </p:txBody>
      </p:sp>
      <p:sp>
        <p:nvSpPr>
          <p:cNvPr id="72" name="AutoShape 2"/>
          <p:cNvSpPr>
            <a:spLocks noChangeArrowheads="1"/>
          </p:cNvSpPr>
          <p:nvPr/>
        </p:nvSpPr>
        <p:spPr bwMode="auto">
          <a:xfrm>
            <a:off x="555595" y="3124822"/>
            <a:ext cx="2000264" cy="47577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ผู้บริโภคด้านระบบบริการสุขภาพ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ได้รับการคุ้มครอง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200" b="1" dirty="0" smtClean="0"/>
              <a:t>การให้บริการสุขภาพตามกฎหมาย (ย2ป1)</a:t>
            </a:r>
            <a:endParaRPr lang="th-TH" sz="1200" b="1" dirty="0"/>
          </a:p>
        </p:txBody>
      </p:sp>
      <p:cxnSp>
        <p:nvCxnSpPr>
          <p:cNvPr id="73" name="Curved Connector 29"/>
          <p:cNvCxnSpPr>
            <a:stCxn id="74" idx="1"/>
            <a:endCxn id="72" idx="3"/>
          </p:cNvCxnSpPr>
          <p:nvPr/>
        </p:nvCxnSpPr>
        <p:spPr>
          <a:xfrm rot="10800000">
            <a:off x="2555859" y="3362713"/>
            <a:ext cx="214314" cy="193883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2"/>
          <p:cNvSpPr>
            <a:spLocks noChangeArrowheads="1"/>
          </p:cNvSpPr>
          <p:nvPr/>
        </p:nvSpPr>
        <p:spPr bwMode="auto">
          <a:xfrm>
            <a:off x="2770173" y="3339136"/>
            <a:ext cx="1143008" cy="434917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9900CC">
                  <a:tint val="66000"/>
                  <a:satMod val="160000"/>
                </a:srgbClr>
              </a:gs>
              <a:gs pos="50000">
                <a:srgbClr val="9900CC">
                  <a:tint val="44500"/>
                  <a:satMod val="160000"/>
                </a:srgbClr>
              </a:gs>
              <a:gs pos="100000">
                <a:srgbClr val="9900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square" lIns="96689" tIns="48344" rIns="96689" bIns="48344" anchor="ctr"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200" b="1" dirty="0" smtClean="0">
                <a:solidFill>
                  <a:srgbClr val="000000"/>
                </a:solidFill>
              </a:rPr>
              <a:t>ระบบ</a:t>
            </a:r>
            <a:r>
              <a:rPr lang="th-TH" sz="1200" b="1" dirty="0">
                <a:solidFill>
                  <a:srgbClr val="000000"/>
                </a:solidFill>
              </a:rPr>
              <a:t>บริการ</a:t>
            </a:r>
            <a:r>
              <a:rPr lang="th-TH" sz="1200" b="1" dirty="0" smtClean="0">
                <a:solidFill>
                  <a:srgbClr val="000000"/>
                </a:solidFill>
              </a:rPr>
              <a:t>สุขภาพ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200" b="1" dirty="0" smtClean="0">
                <a:solidFill>
                  <a:srgbClr val="000000"/>
                </a:solidFill>
              </a:rPr>
              <a:t>มีมาตรฐาน (ย2ป2)</a:t>
            </a:r>
            <a:endParaRPr lang="th-TH" sz="1200" b="1" dirty="0">
              <a:solidFill>
                <a:srgbClr val="000000"/>
              </a:solidFill>
            </a:endParaRPr>
          </a:p>
        </p:txBody>
      </p:sp>
      <p:sp>
        <p:nvSpPr>
          <p:cNvPr id="83" name="Rectangle 61"/>
          <p:cNvSpPr>
            <a:spLocks noChangeArrowheads="1"/>
          </p:cNvSpPr>
          <p:nvPr/>
        </p:nvSpPr>
        <p:spPr bwMode="auto">
          <a:xfrm>
            <a:off x="4473445" y="3118640"/>
            <a:ext cx="1440000" cy="792000"/>
          </a:xfrm>
          <a:prstGeom prst="rect">
            <a:avLst/>
          </a:prstGeom>
          <a:gradFill rotWithShape="1">
            <a:gsLst>
              <a:gs pos="0">
                <a:srgbClr val="FF99FF">
                  <a:alpha val="50998"/>
                </a:srgbClr>
              </a:gs>
              <a:gs pos="100000">
                <a:srgbClr val="66CCFF">
                  <a:alpha val="50998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marL="149398" indent="-149398" defTabSz="963529" eaLnBrk="0" hangingPunct="0">
              <a:buClr>
                <a:schemeClr val="hlink"/>
              </a:buClr>
            </a:pPr>
            <a:r>
              <a:rPr lang="en-US" sz="11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E1.</a:t>
            </a:r>
            <a:r>
              <a:rPr lang="th-TH" sz="11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 สถานบริการ</a:t>
            </a:r>
            <a:r>
              <a:rPr lang="th-TH" sz="11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สุขภาพ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1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มี</a:t>
            </a:r>
            <a:r>
              <a:rPr lang="th-TH" sz="11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คุณภาพ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1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ตามมาตรฐาน</a:t>
            </a:r>
            <a:r>
              <a:rPr lang="th-TH" sz="11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อาคาร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1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และ</a:t>
            </a:r>
            <a:r>
              <a:rPr lang="th-TH" sz="1100" b="1" dirty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สภาพแวดล้อม</a:t>
            </a:r>
          </a:p>
        </p:txBody>
      </p:sp>
      <p:cxnSp>
        <p:nvCxnSpPr>
          <p:cNvPr id="84" name="AutoShape 77"/>
          <p:cNvCxnSpPr>
            <a:cxnSpLocks noChangeShapeType="1"/>
            <a:stCxn id="83" idx="0"/>
            <a:endCxn id="58" idx="2"/>
          </p:cNvCxnSpPr>
          <p:nvPr/>
        </p:nvCxnSpPr>
        <p:spPr bwMode="auto">
          <a:xfrm rot="5400000" flipH="1" flipV="1">
            <a:off x="5061035" y="2974990"/>
            <a:ext cx="276060" cy="11241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85" name="Rectangle 61"/>
          <p:cNvSpPr>
            <a:spLocks noChangeArrowheads="1"/>
          </p:cNvSpPr>
          <p:nvPr/>
        </p:nvSpPr>
        <p:spPr bwMode="auto">
          <a:xfrm>
            <a:off x="7627957" y="3118640"/>
            <a:ext cx="1440000" cy="792000"/>
          </a:xfrm>
          <a:prstGeom prst="rect">
            <a:avLst/>
          </a:prstGeom>
          <a:gradFill rotWithShape="1">
            <a:gsLst>
              <a:gs pos="0">
                <a:srgbClr val="FF99FF">
                  <a:alpha val="50998"/>
                </a:srgbClr>
              </a:gs>
              <a:gs pos="100000">
                <a:srgbClr val="66CCFF">
                  <a:alpha val="50998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marL="149398" indent="-149398" defTabSz="963529" eaLnBrk="0" hangingPunct="0">
              <a:buClr>
                <a:schemeClr val="hlink"/>
              </a:buClr>
            </a:pPr>
            <a:r>
              <a:rPr lang="en-US" sz="11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E3.</a:t>
            </a:r>
            <a:r>
              <a:rPr lang="th-TH" sz="11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 บุคลากรภาคีเครือข่าย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1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1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มีศักยภาพในการดำเนินการ</a:t>
            </a:r>
          </a:p>
          <a:p>
            <a:pPr marL="149398" indent="-149398" defTabSz="963529" eaLnBrk="0" hangingPunct="0">
              <a:buClr>
                <a:schemeClr val="hlink"/>
              </a:buClr>
            </a:pPr>
            <a:r>
              <a:rPr lang="th-TH" sz="1100" b="1" dirty="0" smtClean="0">
                <a:solidFill>
                  <a:srgbClr val="006600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  <a:endParaRPr lang="th-TH" sz="1100" b="1" dirty="0">
              <a:solidFill>
                <a:srgbClr val="00660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86" name="AutoShape 75"/>
          <p:cNvCxnSpPr>
            <a:cxnSpLocks noChangeShapeType="1"/>
            <a:stCxn id="85" idx="0"/>
            <a:endCxn id="62" idx="2"/>
          </p:cNvCxnSpPr>
          <p:nvPr/>
        </p:nvCxnSpPr>
        <p:spPr bwMode="auto">
          <a:xfrm rot="5400000" flipH="1" flipV="1">
            <a:off x="8209015" y="2979698"/>
            <a:ext cx="277884" cy="1588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87" name="AutoShape 72"/>
          <p:cNvCxnSpPr>
            <a:cxnSpLocks noChangeShapeType="1"/>
            <a:stCxn id="88" idx="0"/>
            <a:endCxn id="60" idx="2"/>
          </p:cNvCxnSpPr>
          <p:nvPr/>
        </p:nvCxnSpPr>
        <p:spPr bwMode="auto">
          <a:xfrm rot="5400000" flipH="1" flipV="1">
            <a:off x="6632671" y="2974990"/>
            <a:ext cx="276060" cy="1124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006600"/>
            </a:solidFill>
            <a:round/>
            <a:headEnd/>
            <a:tailEnd type="triangle" w="med" len="med"/>
          </a:ln>
        </p:spPr>
      </p:cxnSp>
      <p:sp>
        <p:nvSpPr>
          <p:cNvPr id="88" name="Rectangle 61"/>
          <p:cNvSpPr>
            <a:spLocks noChangeArrowheads="1"/>
          </p:cNvSpPr>
          <p:nvPr/>
        </p:nvSpPr>
        <p:spPr bwMode="auto">
          <a:xfrm>
            <a:off x="6045081" y="3118640"/>
            <a:ext cx="1440000" cy="792000"/>
          </a:xfrm>
          <a:prstGeom prst="rect">
            <a:avLst/>
          </a:prstGeom>
          <a:gradFill flip="none" rotWithShape="1">
            <a:gsLst>
              <a:gs pos="0">
                <a:srgbClr val="CCFF99">
                  <a:shade val="30000"/>
                  <a:satMod val="115000"/>
                </a:srgbClr>
              </a:gs>
              <a:gs pos="50000">
                <a:srgbClr val="CCFF99">
                  <a:shade val="67500"/>
                  <a:satMod val="115000"/>
                </a:srgbClr>
              </a:gs>
              <a:gs pos="100000">
                <a:srgbClr val="CCFF99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100" b="1" dirty="0" smtClean="0">
                <a:latin typeface="AngsanaUPC" pitchFamily="18" charset="-34"/>
                <a:cs typeface="AngsanaUPC" pitchFamily="18" charset="-34"/>
              </a:rPr>
              <a:t>E</a:t>
            </a:r>
            <a:r>
              <a:rPr lang="en-US" sz="1100" b="1" dirty="0">
                <a:latin typeface="AngsanaUPC" pitchFamily="18" charset="-34"/>
                <a:cs typeface="AngsanaUPC" pitchFamily="18" charset="-34"/>
              </a:rPr>
              <a:t>2</a:t>
            </a:r>
            <a:r>
              <a:rPr lang="th-TH" sz="1100" b="1" dirty="0" smtClean="0">
                <a:latin typeface="AngsanaUPC" pitchFamily="18" charset="-34"/>
                <a:cs typeface="AngsanaUPC" pitchFamily="18" charset="-34"/>
              </a:rPr>
              <a:t>. องค์ความรู้ เทคโนโลยี  นวัตกรรม ด้านอาคาร</a:t>
            </a:r>
          </a:p>
          <a:p>
            <a:pPr defTabSz="965090">
              <a:defRPr/>
            </a:pPr>
            <a:r>
              <a:rPr lang="th-TH" sz="1100" b="1" dirty="0" smtClean="0">
                <a:latin typeface="AngsanaUPC" pitchFamily="18" charset="-34"/>
                <a:cs typeface="AngsanaUPC" pitchFamily="18" charset="-34"/>
              </a:rPr>
              <a:t>และสภาพแวดล้อม</a:t>
            </a:r>
          </a:p>
          <a:p>
            <a:pPr defTabSz="965090">
              <a:defRPr/>
            </a:pPr>
            <a:r>
              <a:rPr lang="th-TH" sz="1100" b="1" dirty="0" smtClean="0">
                <a:latin typeface="AngsanaUPC" pitchFamily="18" charset="-34"/>
                <a:cs typeface="AngsanaUPC" pitchFamily="18" charset="-34"/>
              </a:rPr>
              <a:t>ที่มีการนำไปใช้ประโยชน์</a:t>
            </a:r>
          </a:p>
        </p:txBody>
      </p:sp>
      <p:sp>
        <p:nvSpPr>
          <p:cNvPr id="89" name="Down Arrow 76"/>
          <p:cNvSpPr/>
          <p:nvPr/>
        </p:nvSpPr>
        <p:spPr>
          <a:xfrm rot="10800000">
            <a:off x="2036980" y="2832888"/>
            <a:ext cx="376003" cy="240884"/>
          </a:xfrm>
          <a:prstGeom prst="downArrow">
            <a:avLst/>
          </a:prstGeom>
          <a:gradFill flip="none" rotWithShape="1">
            <a:gsLst>
              <a:gs pos="0">
                <a:srgbClr val="9900CC">
                  <a:tint val="66000"/>
                  <a:satMod val="160000"/>
                </a:srgbClr>
              </a:gs>
              <a:gs pos="50000">
                <a:srgbClr val="9900CC">
                  <a:tint val="44500"/>
                  <a:satMod val="160000"/>
                </a:srgbClr>
              </a:gs>
              <a:gs pos="100000">
                <a:srgbClr val="9900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89" tIns="48344" rIns="96689" bIns="48344" anchor="ctr"/>
          <a:lstStyle/>
          <a:p>
            <a:pPr algn="ctr">
              <a:defRPr/>
            </a:pPr>
            <a:endParaRPr lang="th-TH"/>
          </a:p>
        </p:txBody>
      </p:sp>
      <p:cxnSp>
        <p:nvCxnSpPr>
          <p:cNvPr id="96" name="AutoShape 87"/>
          <p:cNvCxnSpPr>
            <a:cxnSpLocks noChangeShapeType="1"/>
            <a:stCxn id="98" idx="0"/>
            <a:endCxn id="83" idx="2"/>
          </p:cNvCxnSpPr>
          <p:nvPr/>
        </p:nvCxnSpPr>
        <p:spPr bwMode="auto">
          <a:xfrm rot="16200000" flipV="1">
            <a:off x="5274294" y="3829791"/>
            <a:ext cx="253124" cy="414822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97" name="AutoShape 77"/>
          <p:cNvCxnSpPr>
            <a:cxnSpLocks noChangeShapeType="1"/>
            <a:stCxn id="101" idx="0"/>
            <a:endCxn id="83" idx="2"/>
          </p:cNvCxnSpPr>
          <p:nvPr/>
        </p:nvCxnSpPr>
        <p:spPr bwMode="auto">
          <a:xfrm rot="16200000" flipV="1">
            <a:off x="5775674" y="3328412"/>
            <a:ext cx="269757" cy="1434213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98" name="Text Box 22"/>
          <p:cNvSpPr txBox="1">
            <a:spLocks noChangeArrowheads="1"/>
          </p:cNvSpPr>
          <p:nvPr/>
        </p:nvSpPr>
        <p:spPr bwMode="auto">
          <a:xfrm>
            <a:off x="5140267" y="4163764"/>
            <a:ext cx="936000" cy="1080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C4.</a:t>
            </a: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1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สถานบริการสุขภาพได้รับ</a:t>
            </a: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การส่งเสริม พัฒนามาตรฐาน</a:t>
            </a:r>
          </a:p>
          <a:p>
            <a:pPr defTabSz="965090">
              <a:defRPr/>
            </a:pP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</a:t>
            </a:r>
          </a:p>
          <a:p>
            <a:pPr defTabSz="965090">
              <a:defRPr/>
            </a:pP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และ</a:t>
            </a:r>
            <a:r>
              <a:rPr lang="th-TH" sz="11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สภาพแวดล้อม</a:t>
            </a:r>
          </a:p>
        </p:txBody>
      </p:sp>
      <p:sp>
        <p:nvSpPr>
          <p:cNvPr id="101" name="Text Box 22"/>
          <p:cNvSpPr txBox="1">
            <a:spLocks noChangeArrowheads="1"/>
          </p:cNvSpPr>
          <p:nvPr/>
        </p:nvSpPr>
        <p:spPr bwMode="auto">
          <a:xfrm>
            <a:off x="6159658" y="4180397"/>
            <a:ext cx="936000" cy="1080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</a:t>
            </a:r>
            <a:r>
              <a:rPr lang="en-US" sz="11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5</a:t>
            </a:r>
            <a:r>
              <a:rPr lang="en-US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.</a:t>
            </a: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100" b="1" dirty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สถานบริการสุขภาพได้รับ</a:t>
            </a: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การควบคุม กำกับมาตรฐาน</a:t>
            </a:r>
          </a:p>
          <a:p>
            <a:pPr defTabSz="965090">
              <a:defRPr/>
            </a:pP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</a:t>
            </a:r>
          </a:p>
          <a:p>
            <a:pPr defTabSz="965090">
              <a:defRPr/>
            </a:pP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และสภาพแวดล้อม</a:t>
            </a:r>
            <a:endParaRPr lang="th-TH" sz="1100" b="1" dirty="0">
              <a:solidFill>
                <a:srgbClr val="0045D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02" name="Text Box 22"/>
          <p:cNvSpPr txBox="1">
            <a:spLocks noChangeArrowheads="1"/>
          </p:cNvSpPr>
          <p:nvPr/>
        </p:nvSpPr>
        <p:spPr bwMode="auto">
          <a:xfrm>
            <a:off x="8263593" y="4180397"/>
            <a:ext cx="936000" cy="1080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C7.</a:t>
            </a: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บุคลากรภาคีเครือข่าย</a:t>
            </a:r>
          </a:p>
          <a:p>
            <a:pPr defTabSz="965090">
              <a:defRPr/>
            </a:pP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</a:p>
          <a:p>
            <a:pPr defTabSz="965090">
              <a:defRPr/>
            </a:pP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ได้รับการพัฒนาศักยภาพ</a:t>
            </a:r>
            <a:endParaRPr lang="th-TH" sz="1100" b="1" dirty="0">
              <a:solidFill>
                <a:srgbClr val="0045D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103" name="AutoShape 72"/>
          <p:cNvCxnSpPr>
            <a:cxnSpLocks noChangeShapeType="1"/>
            <a:stCxn id="102" idx="0"/>
            <a:endCxn id="85" idx="2"/>
          </p:cNvCxnSpPr>
          <p:nvPr/>
        </p:nvCxnSpPr>
        <p:spPr bwMode="auto">
          <a:xfrm rot="16200000" flipV="1">
            <a:off x="8404897" y="3853701"/>
            <a:ext cx="269757" cy="383636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104" name="Text Box 22"/>
          <p:cNvSpPr txBox="1">
            <a:spLocks noChangeArrowheads="1"/>
          </p:cNvSpPr>
          <p:nvPr/>
        </p:nvSpPr>
        <p:spPr bwMode="auto">
          <a:xfrm>
            <a:off x="7155461" y="4180397"/>
            <a:ext cx="1044000" cy="1080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6640" tIns="48319" rIns="96640" bIns="48319">
            <a:spAutoFit/>
          </a:bodyPr>
          <a:lstStyle/>
          <a:p>
            <a:pPr defTabSz="965090">
              <a:defRPr/>
            </a:pPr>
            <a:r>
              <a:rPr lang="en-US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C6.</a:t>
            </a: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 องค์ความรู้ เทคโนโลยี  นวัตกรรม </a:t>
            </a:r>
          </a:p>
          <a:p>
            <a:pPr defTabSz="965090">
              <a:defRPr/>
            </a:pP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ด้านอาคาร</a:t>
            </a:r>
          </a:p>
          <a:p>
            <a:pPr defTabSz="965090">
              <a:defRPr/>
            </a:pP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และสภาพแวดล้อม</a:t>
            </a:r>
          </a:p>
          <a:p>
            <a:pPr defTabSz="965090">
              <a:defRPr/>
            </a:pPr>
            <a:r>
              <a:rPr lang="th-TH" sz="1100" b="1" dirty="0" smtClean="0">
                <a:solidFill>
                  <a:srgbClr val="0045D0"/>
                </a:solidFill>
                <a:latin typeface="AngsanaUPC" pitchFamily="18" charset="-34"/>
                <a:cs typeface="AngsanaUPC" pitchFamily="18" charset="-34"/>
              </a:rPr>
              <a:t>ที่มีการถ่ายทอด เผยแพร่</a:t>
            </a:r>
            <a:endParaRPr lang="th-TH" sz="1100" b="1" dirty="0">
              <a:solidFill>
                <a:srgbClr val="0045D0"/>
              </a:solidFill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105" name="AutoShape 72"/>
          <p:cNvCxnSpPr>
            <a:cxnSpLocks noChangeShapeType="1"/>
            <a:stCxn id="104" idx="0"/>
            <a:endCxn id="85" idx="2"/>
          </p:cNvCxnSpPr>
          <p:nvPr/>
        </p:nvCxnSpPr>
        <p:spPr bwMode="auto">
          <a:xfrm rot="5400000" flipH="1" flipV="1">
            <a:off x="7877831" y="3710271"/>
            <a:ext cx="269757" cy="670496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06" name="AutoShape 72"/>
          <p:cNvCxnSpPr>
            <a:cxnSpLocks noChangeShapeType="1"/>
            <a:stCxn id="104" idx="0"/>
            <a:endCxn id="83" idx="2"/>
          </p:cNvCxnSpPr>
          <p:nvPr/>
        </p:nvCxnSpPr>
        <p:spPr bwMode="auto">
          <a:xfrm rot="16200000" flipV="1">
            <a:off x="6300575" y="2803511"/>
            <a:ext cx="269757" cy="2484016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07" name="AutoShape 72"/>
          <p:cNvCxnSpPr>
            <a:cxnSpLocks noChangeShapeType="1"/>
            <a:stCxn id="104" idx="0"/>
            <a:endCxn id="88" idx="2"/>
          </p:cNvCxnSpPr>
          <p:nvPr/>
        </p:nvCxnSpPr>
        <p:spPr bwMode="auto">
          <a:xfrm rot="16200000" flipV="1">
            <a:off x="7086393" y="3589329"/>
            <a:ext cx="269757" cy="91238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006600"/>
            </a:solidFill>
            <a:round/>
            <a:headEnd/>
            <a:tailEnd type="triangle" w="med" len="med"/>
          </a:ln>
        </p:spPr>
      </p:cxnSp>
      <p:sp>
        <p:nvSpPr>
          <p:cNvPr id="122" name="AutoShape 2"/>
          <p:cNvSpPr>
            <a:spLocks noChangeArrowheads="1"/>
          </p:cNvSpPr>
          <p:nvPr/>
        </p:nvSpPr>
        <p:spPr bwMode="auto">
          <a:xfrm>
            <a:off x="1484289" y="4125759"/>
            <a:ext cx="1008000" cy="11095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2.ข้อเสนอนโยบาย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และยุทธศาสตร์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การคุ้มครอง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ด้านระบบบริการ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สุขภาพ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สอดคล้องกับ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ความของการของ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ประชาชน(ย1ป1)</a:t>
            </a:r>
            <a:endParaRPr lang="th-TH" sz="11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3" name="AutoShape 2"/>
          <p:cNvSpPr>
            <a:spLocks noChangeArrowheads="1"/>
          </p:cNvSpPr>
          <p:nvPr/>
        </p:nvSpPr>
        <p:spPr bwMode="auto">
          <a:xfrm>
            <a:off x="405413" y="4135544"/>
            <a:ext cx="936000" cy="109979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1.ความเชื่อมั่น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ของประชาชน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และภาคีเครือข่าย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ต่อนโยบาย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และยุทธศาสตร์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การคุ้มครอง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ด้านระบบบริการ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สุขภาพ</a:t>
            </a:r>
            <a:endParaRPr lang="th-TH" sz="11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4" name="AutoShape 2"/>
          <p:cNvSpPr>
            <a:spLocks noChangeArrowheads="1"/>
          </p:cNvSpPr>
          <p:nvPr/>
        </p:nvSpPr>
        <p:spPr bwMode="auto">
          <a:xfrm>
            <a:off x="2555859" y="4155334"/>
            <a:ext cx="972000" cy="109979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4.องค์ความรู้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เทคโนโลยี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และนวัตกรรม 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ด้านระบบบริการ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สุขภาพ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มีความทันสมัย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สอดคล้องกับ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ความต้องการของ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ประชาชน (ย4ป1)</a:t>
            </a:r>
            <a:endParaRPr lang="th-TH" sz="11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25" name="Curved Connector 116"/>
          <p:cNvCxnSpPr>
            <a:stCxn id="123" idx="0"/>
            <a:endCxn id="72" idx="2"/>
          </p:cNvCxnSpPr>
          <p:nvPr/>
        </p:nvCxnSpPr>
        <p:spPr>
          <a:xfrm rot="5400000" flipH="1" flipV="1">
            <a:off x="947099" y="3526916"/>
            <a:ext cx="534943" cy="682314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urved Connector 116"/>
          <p:cNvCxnSpPr>
            <a:stCxn id="122" idx="1"/>
            <a:endCxn id="123" idx="3"/>
          </p:cNvCxnSpPr>
          <p:nvPr/>
        </p:nvCxnSpPr>
        <p:spPr>
          <a:xfrm rot="10800000" flipV="1">
            <a:off x="1341413" y="4680547"/>
            <a:ext cx="142876" cy="4892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AutoShape 2"/>
          <p:cNvSpPr>
            <a:spLocks noChangeArrowheads="1"/>
          </p:cNvSpPr>
          <p:nvPr/>
        </p:nvSpPr>
        <p:spPr bwMode="auto">
          <a:xfrm>
            <a:off x="3698867" y="4118772"/>
            <a:ext cx="1152000" cy="118800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5.กฎหมายที่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เกี่ยวข้องกับการ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ด้านระบบบริการ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สุขภาพ ได้รับการ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พัฒนา ปรับปรุง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ให้สอดคล้องกับ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องค์ความรู้ เทคโนโลยี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และนวัตกรรม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และความต้องการของ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ประชาชน (ย4ป2)</a:t>
            </a:r>
            <a:endParaRPr lang="th-TH" sz="11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36" name="Curved Connector 56"/>
          <p:cNvCxnSpPr>
            <a:stCxn id="124" idx="3"/>
            <a:endCxn id="131" idx="1"/>
          </p:cNvCxnSpPr>
          <p:nvPr/>
        </p:nvCxnSpPr>
        <p:spPr>
          <a:xfrm>
            <a:off x="3527859" y="4705229"/>
            <a:ext cx="171008" cy="7543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urved Connector 56"/>
          <p:cNvCxnSpPr>
            <a:stCxn id="131" idx="0"/>
            <a:endCxn id="72" idx="2"/>
          </p:cNvCxnSpPr>
          <p:nvPr/>
        </p:nvCxnSpPr>
        <p:spPr>
          <a:xfrm rot="16200000" flipV="1">
            <a:off x="2656212" y="2500117"/>
            <a:ext cx="518171" cy="2719140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Rectangle 47"/>
          <p:cNvSpPr>
            <a:spLocks noChangeArrowheads="1"/>
          </p:cNvSpPr>
          <p:nvPr/>
        </p:nvSpPr>
        <p:spPr bwMode="auto">
          <a:xfrm>
            <a:off x="6402271" y="5476094"/>
            <a:ext cx="1440000" cy="612000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I 9.</a:t>
            </a:r>
            <a:r>
              <a:rPr lang="th-TH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พัฒนากลไกใน</a:t>
            </a:r>
            <a:r>
              <a:rPr lang="th-TH" sz="1100" b="1" dirty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การ ติดตาม กำกับ  </a:t>
            </a:r>
            <a:r>
              <a:rPr lang="th-TH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ประเมินผล</a:t>
            </a:r>
          </a:p>
          <a:p>
            <a:pPr defTabSz="963529"/>
            <a:r>
              <a:rPr lang="th-TH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ด้านอาคารและสภาพแวดล้อม</a:t>
            </a:r>
            <a:endParaRPr lang="th-TH" sz="1100" b="1" dirty="0">
              <a:solidFill>
                <a:srgbClr val="66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50" name="Text Box 18"/>
          <p:cNvSpPr txBox="1">
            <a:spLocks noChangeArrowheads="1"/>
          </p:cNvSpPr>
          <p:nvPr/>
        </p:nvSpPr>
        <p:spPr bwMode="auto">
          <a:xfrm>
            <a:off x="7902469" y="5476094"/>
            <a:ext cx="1440000" cy="576000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I 10.</a:t>
            </a:r>
            <a:r>
              <a:rPr lang="th-TH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 พัฒนา รวบรวมองค์ความรู้ เทคโนโลยีและนวัตกรรม</a:t>
            </a:r>
          </a:p>
          <a:p>
            <a:pPr defTabSz="963529"/>
            <a:r>
              <a:rPr lang="th-TH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ด้าน</a:t>
            </a:r>
            <a:r>
              <a:rPr lang="th-TH" sz="1100" b="1" dirty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อาคารและ</a:t>
            </a:r>
            <a:r>
              <a:rPr lang="th-TH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สภาพแวดล้อม</a:t>
            </a:r>
            <a:endParaRPr lang="th-TH" sz="1100" b="1" dirty="0">
              <a:solidFill>
                <a:srgbClr val="66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51" name="Rectangle 23"/>
          <p:cNvSpPr>
            <a:spLocks noChangeArrowheads="1"/>
          </p:cNvSpPr>
          <p:nvPr/>
        </p:nvSpPr>
        <p:spPr bwMode="auto">
          <a:xfrm>
            <a:off x="4830635" y="5476094"/>
            <a:ext cx="1440000" cy="605413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I 8.</a:t>
            </a:r>
            <a:r>
              <a:rPr lang="th-TH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จัดทำ พัฒนาและส่งเสริม</a:t>
            </a:r>
          </a:p>
          <a:p>
            <a:pPr defTabSz="963529"/>
            <a:r>
              <a:rPr lang="th-TH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การดำเนินงานตามมาตรฐาน</a:t>
            </a:r>
          </a:p>
          <a:p>
            <a:pPr defTabSz="963529"/>
            <a:r>
              <a:rPr lang="th-TH" sz="1100" b="1" dirty="0" smtClean="0">
                <a:solidFill>
                  <a:srgbClr val="6600FF"/>
                </a:solidFill>
                <a:latin typeface="AngsanaUPC" pitchFamily="18" charset="-34"/>
                <a:cs typeface="AngsanaUPC" pitchFamily="18" charset="-34"/>
              </a:rPr>
              <a:t>การปฏิบัติงาน</a:t>
            </a:r>
            <a:endParaRPr lang="th-TH" sz="1100" b="1" dirty="0">
              <a:solidFill>
                <a:srgbClr val="66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52" name="AutoShape 2"/>
          <p:cNvSpPr>
            <a:spLocks noChangeArrowheads="1"/>
          </p:cNvSpPr>
          <p:nvPr/>
        </p:nvSpPr>
        <p:spPr bwMode="auto">
          <a:xfrm>
            <a:off x="412719" y="5476094"/>
            <a:ext cx="1000132" cy="648000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6689" tIns="48344" rIns="96689" bIns="48344" anchor="ctr"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1.สื่อสาร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และถ่ายทอด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องค์ความรู้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แบบมืออาชีพ</a:t>
            </a:r>
            <a:endParaRPr lang="th-TH" sz="11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3" name="Rounded Rectangle 139"/>
          <p:cNvSpPr/>
          <p:nvPr/>
        </p:nvSpPr>
        <p:spPr>
          <a:xfrm>
            <a:off x="1484289" y="5476094"/>
            <a:ext cx="1428760" cy="6480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6689" tIns="48344" rIns="96689" bIns="48344" anchor="ctr"/>
          <a:lstStyle/>
          <a:p>
            <a:pPr marL="193042" indent="-193042" eaLnBrk="0" hangingPunct="0">
              <a:lnSpc>
                <a:spcPct val="60000"/>
              </a:lnSpc>
              <a:defRPr/>
            </a:pPr>
            <a:r>
              <a:rPr lang="en-US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2.</a:t>
            </a:r>
            <a:r>
              <a:rPr lang="th-TH" sz="1100" b="1" dirty="0" smtClean="0">
                <a:latin typeface="Angsana New" pitchFamily="18" charset="-34"/>
                <a:cs typeface="Angsana New" pitchFamily="18" charset="-34"/>
              </a:rPr>
              <a:t>พัฒนากลไก</a:t>
            </a:r>
          </a:p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100" b="1" dirty="0" smtClean="0">
                <a:latin typeface="Angsana New" pitchFamily="18" charset="-34"/>
                <a:cs typeface="Angsana New" pitchFamily="18" charset="-34"/>
              </a:rPr>
              <a:t>และการขับเคลื่อน</a:t>
            </a:r>
          </a:p>
          <a:p>
            <a:pPr marL="193042" indent="-193042" eaLnBrk="0" hangingPunct="0">
              <a:lnSpc>
                <a:spcPct val="60000"/>
              </a:lnSpc>
              <a:defRPr/>
            </a:pPr>
            <a:r>
              <a:rPr lang="th-TH" sz="1100" b="1" dirty="0" smtClean="0">
                <a:latin typeface="Angsana New" pitchFamily="18" charset="-34"/>
                <a:cs typeface="Angsana New" pitchFamily="18" charset="-34"/>
              </a:rPr>
              <a:t>นโยบายและยุทธศาสตร์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latin typeface="Angsana New" pitchFamily="18" charset="-34"/>
                <a:cs typeface="Angsana New" pitchFamily="18" charset="-34"/>
              </a:rPr>
              <a:t>การคุ้มครองผู้บริโภค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latin typeface="Angsana New" pitchFamily="18" charset="-34"/>
                <a:cs typeface="Angsana New" pitchFamily="18" charset="-34"/>
              </a:rPr>
              <a:t>ด้านระบบบริการสุขภาพ</a:t>
            </a:r>
            <a:endParaRPr lang="th-TH" sz="11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4" name="AutoShape 2"/>
          <p:cNvSpPr>
            <a:spLocks noChangeArrowheads="1"/>
          </p:cNvSpPr>
          <p:nvPr/>
        </p:nvSpPr>
        <p:spPr bwMode="auto">
          <a:xfrm>
            <a:off x="2984487" y="5476094"/>
            <a:ext cx="1500198" cy="669875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en-US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3.</a:t>
            </a: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พัฒนาระบบและเสริมสร้าง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องค์ความรู้ เทคโนโลยี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และนวัตกรรม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ให้กับประชาชน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และภาคีเครือข่าย </a:t>
            </a:r>
            <a:endParaRPr lang="th-TH" sz="11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55" name="Curved Connector 116"/>
          <p:cNvCxnSpPr>
            <a:stCxn id="152" idx="0"/>
            <a:endCxn id="123" idx="2"/>
          </p:cNvCxnSpPr>
          <p:nvPr/>
        </p:nvCxnSpPr>
        <p:spPr>
          <a:xfrm rot="16200000" flipV="1">
            <a:off x="772719" y="5336028"/>
            <a:ext cx="240760" cy="39372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urved Connector 116"/>
          <p:cNvCxnSpPr>
            <a:stCxn id="153" idx="0"/>
            <a:endCxn id="122" idx="2"/>
          </p:cNvCxnSpPr>
          <p:nvPr/>
        </p:nvCxnSpPr>
        <p:spPr>
          <a:xfrm rot="16200000" flipV="1">
            <a:off x="1973099" y="5250524"/>
            <a:ext cx="240760" cy="210380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Curved Connector 116"/>
          <p:cNvCxnSpPr>
            <a:stCxn id="154" idx="0"/>
            <a:endCxn id="124" idx="2"/>
          </p:cNvCxnSpPr>
          <p:nvPr/>
        </p:nvCxnSpPr>
        <p:spPr>
          <a:xfrm rot="16200000" flipV="1">
            <a:off x="3277738" y="5019245"/>
            <a:ext cx="220970" cy="692727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AutoShape 70"/>
          <p:cNvSpPr>
            <a:spLocks noChangeArrowheads="1"/>
          </p:cNvSpPr>
          <p:nvPr/>
        </p:nvSpPr>
        <p:spPr bwMode="auto">
          <a:xfrm rot="10800000">
            <a:off x="4627561" y="5618970"/>
            <a:ext cx="142876" cy="3603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00CC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69" name="Text Box 85"/>
          <p:cNvSpPr txBox="1">
            <a:spLocks noChangeArrowheads="1"/>
          </p:cNvSpPr>
          <p:nvPr/>
        </p:nvSpPr>
        <p:spPr bwMode="auto">
          <a:xfrm>
            <a:off x="8263031" y="6442317"/>
            <a:ext cx="1008000" cy="576000"/>
          </a:xfrm>
          <a:prstGeom prst="rect">
            <a:avLst/>
          </a:prstGeom>
          <a:gradFill rotWithShape="1">
            <a:gsLst>
              <a:gs pos="0">
                <a:srgbClr val="9966FF">
                  <a:alpha val="50998"/>
                </a:srgbClr>
              </a:gs>
              <a:gs pos="50000">
                <a:srgbClr val="FFFFFF">
                  <a:alpha val="50998"/>
                </a:srgbClr>
              </a:gs>
              <a:gs pos="100000">
                <a:srgbClr val="9966FF">
                  <a:alpha val="50998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6640" tIns="48319" rIns="96640" bIns="48319">
            <a:spAutoFit/>
          </a:bodyPr>
          <a:lstStyle/>
          <a:p>
            <a:pPr defTabSz="963529"/>
            <a:r>
              <a:rPr lang="en-US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L14.</a:t>
            </a:r>
            <a:r>
              <a:rPr lang="th-TH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 ส่งเสริม</a:t>
            </a:r>
          </a:p>
          <a:p>
            <a:pPr defTabSz="963529"/>
            <a:r>
              <a:rPr lang="th-TH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การ</a:t>
            </a:r>
            <a:r>
              <a:rPr lang="th-TH" sz="11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เป็น</a:t>
            </a:r>
            <a:r>
              <a:rPr lang="th-TH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องค์กร</a:t>
            </a:r>
          </a:p>
          <a:p>
            <a:pPr defTabSz="963529"/>
            <a:r>
              <a:rPr lang="th-TH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แห่ง</a:t>
            </a:r>
            <a:r>
              <a:rPr lang="th-TH" sz="11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การเรียนรู้(</a:t>
            </a:r>
            <a:r>
              <a:rPr lang="en-US" sz="1100" b="1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LO)</a:t>
            </a:r>
            <a:endParaRPr lang="th-TH" sz="11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70" name="Rectangle 65"/>
          <p:cNvSpPr>
            <a:spLocks noChangeArrowheads="1"/>
          </p:cNvSpPr>
          <p:nvPr/>
        </p:nvSpPr>
        <p:spPr bwMode="auto">
          <a:xfrm>
            <a:off x="6119891" y="6442316"/>
            <a:ext cx="1008000" cy="576000"/>
          </a:xfrm>
          <a:prstGeom prst="rect">
            <a:avLst/>
          </a:prstGeom>
          <a:gradFill rotWithShape="1">
            <a:gsLst>
              <a:gs pos="0">
                <a:srgbClr val="9966FF">
                  <a:alpha val="51999"/>
                </a:srgbClr>
              </a:gs>
              <a:gs pos="50000">
                <a:srgbClr val="FFFFFF">
                  <a:alpha val="51999"/>
                </a:srgbClr>
              </a:gs>
              <a:gs pos="100000">
                <a:srgbClr val="9966FF">
                  <a:alpha val="51999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</a:t>
            </a:r>
            <a:r>
              <a:rPr lang="th-TH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1</a:t>
            </a:r>
            <a:r>
              <a:rPr lang="en-US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2.</a:t>
            </a:r>
            <a:r>
              <a:rPr lang="th-TH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สร้างเสริมและพัฒนาสมรรถนะบุคลากร</a:t>
            </a:r>
            <a:endParaRPr lang="th-TH" sz="11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71" name="Rectangle 68"/>
          <p:cNvSpPr>
            <a:spLocks noChangeArrowheads="1"/>
          </p:cNvSpPr>
          <p:nvPr/>
        </p:nvSpPr>
        <p:spPr bwMode="auto">
          <a:xfrm>
            <a:off x="7191461" y="6442317"/>
            <a:ext cx="1008000" cy="576000"/>
          </a:xfrm>
          <a:prstGeom prst="rect">
            <a:avLst/>
          </a:prstGeom>
          <a:gradFill rotWithShape="1">
            <a:gsLst>
              <a:gs pos="0">
                <a:srgbClr val="9966FF">
                  <a:alpha val="51999"/>
                </a:srgbClr>
              </a:gs>
              <a:gs pos="50000">
                <a:srgbClr val="FFFFFF">
                  <a:alpha val="51999"/>
                </a:srgbClr>
              </a:gs>
              <a:gs pos="100000">
                <a:srgbClr val="9966FF">
                  <a:alpha val="51999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L13.</a:t>
            </a:r>
            <a:r>
              <a:rPr lang="th-TH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พัฒนาเทคโนโลยีสารสนเทศและการสื่อสาร</a:t>
            </a:r>
            <a:endParaRPr lang="th-TH" sz="11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72" name="Rectangle 68"/>
          <p:cNvSpPr>
            <a:spLocks noChangeArrowheads="1"/>
          </p:cNvSpPr>
          <p:nvPr/>
        </p:nvSpPr>
        <p:spPr bwMode="auto">
          <a:xfrm>
            <a:off x="5048321" y="6442317"/>
            <a:ext cx="1008000" cy="605413"/>
          </a:xfrm>
          <a:prstGeom prst="rect">
            <a:avLst/>
          </a:prstGeom>
          <a:gradFill rotWithShape="1">
            <a:gsLst>
              <a:gs pos="0">
                <a:srgbClr val="9966FF">
                  <a:alpha val="51999"/>
                </a:srgbClr>
              </a:gs>
              <a:gs pos="50000">
                <a:srgbClr val="FFFFFF">
                  <a:alpha val="51999"/>
                </a:srgbClr>
              </a:gs>
              <a:gs pos="100000">
                <a:srgbClr val="9966FF">
                  <a:alpha val="51999"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6640" tIns="48319" rIns="96640" bIns="48319">
            <a:spAutoFit/>
          </a:bodyPr>
          <a:lstStyle/>
          <a:p>
            <a:pPr defTabSz="963529"/>
            <a:r>
              <a:rPr lang="en-US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L11.</a:t>
            </a:r>
            <a:r>
              <a:rPr lang="th-TH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ขับเคลื่อนยุทธศาสตร์</a:t>
            </a:r>
          </a:p>
          <a:p>
            <a:pPr defTabSz="963529"/>
            <a:r>
              <a:rPr lang="th-TH" sz="11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และประเมินผล</a:t>
            </a:r>
            <a:endParaRPr lang="th-TH" sz="11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73" name="AutoShape 2"/>
          <p:cNvSpPr>
            <a:spLocks noChangeArrowheads="1"/>
          </p:cNvSpPr>
          <p:nvPr/>
        </p:nvSpPr>
        <p:spPr bwMode="auto">
          <a:xfrm>
            <a:off x="698471" y="6379984"/>
            <a:ext cx="3857652" cy="239118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en-US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1.</a:t>
            </a: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ระบบบริหารจัดการมีประสิทธิภาพในการสนับสนุนการดำเนินงานของกรมฯ (ย5ป1)</a:t>
            </a:r>
            <a:endParaRPr lang="th-TH" sz="11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4" name="AutoShape 2"/>
          <p:cNvSpPr>
            <a:spLocks noChangeArrowheads="1"/>
          </p:cNvSpPr>
          <p:nvPr/>
        </p:nvSpPr>
        <p:spPr bwMode="auto">
          <a:xfrm>
            <a:off x="555595" y="6697446"/>
            <a:ext cx="1188000" cy="421722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2.พัฒนาระบบเทคโนโลยี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สารสนเทศ-ฐานข้อมูล</a:t>
            </a:r>
          </a:p>
        </p:txBody>
      </p:sp>
      <p:sp>
        <p:nvSpPr>
          <p:cNvPr id="175" name="AutoShape 2"/>
          <p:cNvSpPr>
            <a:spLocks noChangeArrowheads="1"/>
          </p:cNvSpPr>
          <p:nvPr/>
        </p:nvSpPr>
        <p:spPr bwMode="auto">
          <a:xfrm>
            <a:off x="2984487" y="6690540"/>
            <a:ext cx="1714512" cy="463861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 marL="193042" indent="-193042">
              <a:lnSpc>
                <a:spcPct val="60000"/>
              </a:lnSpc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4.</a:t>
            </a: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บุคลากรกรมฯมีการพัฒนาศักยภาพ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การคุ้มครองผู้บริโภค</a:t>
            </a:r>
          </a:p>
          <a:p>
            <a:pPr marL="193042" indent="-193042">
              <a:lnSpc>
                <a:spcPct val="60000"/>
              </a:lnSpc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ด้านระบบบริการสุขภาพ</a:t>
            </a:r>
            <a:endParaRPr lang="th-TH" sz="11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6" name="AutoShape 2"/>
          <p:cNvSpPr>
            <a:spLocks noChangeArrowheads="1"/>
          </p:cNvSpPr>
          <p:nvPr/>
        </p:nvSpPr>
        <p:spPr bwMode="auto">
          <a:xfrm>
            <a:off x="1841479" y="6690540"/>
            <a:ext cx="1080000" cy="421722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6689" tIns="48344" rIns="96689" bIns="48344" anchor="ctr"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en-US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3.</a:t>
            </a: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พัฒนาระบบบริหาร</a:t>
            </a:r>
          </a:p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th-TH" sz="11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จัดการภายใน  </a:t>
            </a:r>
            <a:endParaRPr lang="th-TH" sz="11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77" name="Curved Connector 116"/>
          <p:cNvCxnSpPr>
            <a:stCxn id="175" idx="3"/>
            <a:endCxn id="173" idx="3"/>
          </p:cNvCxnSpPr>
          <p:nvPr/>
        </p:nvCxnSpPr>
        <p:spPr>
          <a:xfrm flipH="1" flipV="1">
            <a:off x="4556123" y="6499543"/>
            <a:ext cx="142876" cy="422928"/>
          </a:xfrm>
          <a:prstGeom prst="curvedConnector3">
            <a:avLst>
              <a:gd name="adj1" fmla="val -159999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Curved Connector 116"/>
          <p:cNvCxnSpPr>
            <a:stCxn id="174" idx="1"/>
            <a:endCxn id="173" idx="1"/>
          </p:cNvCxnSpPr>
          <p:nvPr/>
        </p:nvCxnSpPr>
        <p:spPr>
          <a:xfrm rot="10800000" flipH="1">
            <a:off x="555595" y="6499543"/>
            <a:ext cx="142876" cy="408764"/>
          </a:xfrm>
          <a:prstGeom prst="curvedConnector3">
            <a:avLst>
              <a:gd name="adj1" fmla="val -159999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Curved Connector 116"/>
          <p:cNvCxnSpPr>
            <a:stCxn id="176" idx="0"/>
            <a:endCxn id="173" idx="2"/>
          </p:cNvCxnSpPr>
          <p:nvPr/>
        </p:nvCxnSpPr>
        <p:spPr>
          <a:xfrm rot="5400000" flipH="1" flipV="1">
            <a:off x="2468669" y="6531912"/>
            <a:ext cx="71438" cy="245818"/>
          </a:xfrm>
          <a:prstGeom prst="curvedConnector3">
            <a:avLst>
              <a:gd name="adj1" fmla="val 50000"/>
            </a:avLst>
          </a:prstGeom>
          <a:ln w="28575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Fireworks">
  <a:themeElements>
    <a:clrScheme name="Fireworks 6">
      <a:dk1>
        <a:srgbClr val="000000"/>
      </a:dk1>
      <a:lt1>
        <a:srgbClr val="FFFFFF"/>
      </a:lt1>
      <a:dk2>
        <a:srgbClr val="993366"/>
      </a:dk2>
      <a:lt2>
        <a:srgbClr val="CCFFFF"/>
      </a:lt2>
      <a:accent1>
        <a:srgbClr val="CCECFF"/>
      </a:accent1>
      <a:accent2>
        <a:srgbClr val="FFFF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8A"/>
      </a:accent6>
      <a:hlink>
        <a:srgbClr val="FFCCFF"/>
      </a:hlink>
      <a:folHlink>
        <a:srgbClr val="FFCCCC"/>
      </a:folHlink>
    </a:clrScheme>
    <a:fontScheme name="2_Fireworks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9933"/>
            </a:gs>
            <a:gs pos="100000">
              <a:srgbClr val="FF9933">
                <a:gamma/>
                <a:tint val="2745"/>
                <a:invGamma/>
              </a:srgbClr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2901" tIns="6581" rIns="32901" bIns="6581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9933"/>
            </a:gs>
            <a:gs pos="100000">
              <a:srgbClr val="FF9933">
                <a:gamma/>
                <a:tint val="2745"/>
                <a:invGamma/>
              </a:srgbClr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2901" tIns="6581" rIns="32901" bIns="6581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Angsana New" pitchFamily="18" charset="-34"/>
          </a:defRPr>
        </a:defPPr>
      </a:lstStyle>
    </a:lnDef>
  </a:objectDefaults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11494</TotalTime>
  <Words>1422</Words>
  <Application>Microsoft Office PowerPoint</Application>
  <PresentationFormat>กำหนดเอง</PresentationFormat>
  <Paragraphs>333</Paragraphs>
  <Slides>4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2_Fireworks</vt:lpstr>
      <vt:lpstr>ภาพนิ่ง 1</vt:lpstr>
      <vt:lpstr>ภาพนิ่ง 2</vt:lpstr>
      <vt:lpstr>ภาพนิ่ง 3</vt:lpstr>
      <vt:lpstr>ภาพนิ่ง 4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นายแพทย์ ศุภชัย  คุณารัตนพฤกษ์ อธิบดีกรมสนับสนุนบริการสุขภาพ</dc:title>
  <dc:creator>Preinstall</dc:creator>
  <cp:lastModifiedBy>TARIN </cp:lastModifiedBy>
  <cp:revision>772</cp:revision>
  <dcterms:created xsi:type="dcterms:W3CDTF">2007-02-22T06:20:20Z</dcterms:created>
  <dcterms:modified xsi:type="dcterms:W3CDTF">2014-12-09T23:11:01Z</dcterms:modified>
</cp:coreProperties>
</file>